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7" r:id="rId2"/>
    <p:sldId id="317" r:id="rId3"/>
    <p:sldId id="318" r:id="rId4"/>
    <p:sldId id="319" r:id="rId5"/>
    <p:sldId id="258" r:id="rId6"/>
    <p:sldId id="272" r:id="rId7"/>
    <p:sldId id="271" r:id="rId8"/>
    <p:sldId id="268" r:id="rId9"/>
    <p:sldId id="266" r:id="rId10"/>
    <p:sldId id="270" r:id="rId11"/>
    <p:sldId id="323" r:id="rId12"/>
    <p:sldId id="274" r:id="rId13"/>
    <p:sldId id="275" r:id="rId14"/>
    <p:sldId id="276" r:id="rId15"/>
    <p:sldId id="277" r:id="rId16"/>
    <p:sldId id="278" r:id="rId17"/>
    <p:sldId id="279" r:id="rId18"/>
    <p:sldId id="294" r:id="rId19"/>
    <p:sldId id="295" r:id="rId20"/>
    <p:sldId id="296" r:id="rId21"/>
    <p:sldId id="299" r:id="rId22"/>
    <p:sldId id="297" r:id="rId23"/>
    <p:sldId id="298" r:id="rId24"/>
    <p:sldId id="320" r:id="rId25"/>
    <p:sldId id="300" r:id="rId26"/>
    <p:sldId id="301" r:id="rId27"/>
    <p:sldId id="281" r:id="rId28"/>
    <p:sldId id="287" r:id="rId29"/>
    <p:sldId id="289" r:id="rId30"/>
    <p:sldId id="288" r:id="rId31"/>
    <p:sldId id="292" r:id="rId32"/>
    <p:sldId id="302" r:id="rId33"/>
    <p:sldId id="303" r:id="rId34"/>
    <p:sldId id="304" r:id="rId35"/>
    <p:sldId id="305" r:id="rId36"/>
    <p:sldId id="306" r:id="rId37"/>
    <p:sldId id="307" r:id="rId38"/>
    <p:sldId id="308" r:id="rId39"/>
    <p:sldId id="309" r:id="rId40"/>
    <p:sldId id="310" r:id="rId41"/>
    <p:sldId id="314" r:id="rId42"/>
    <p:sldId id="315" r:id="rId43"/>
    <p:sldId id="316" r:id="rId44"/>
    <p:sldId id="321" r:id="rId45"/>
    <p:sldId id="322" r:id="rId46"/>
    <p:sldId id="324" r:id="rId47"/>
    <p:sldId id="312" r:id="rId48"/>
    <p:sldId id="31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Restorative Practices Implemented for…</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48381452318461"/>
          <c:y val="0.12078703703703704"/>
          <c:w val="0.84396062992125986"/>
          <c:h val="0.46045351105082166"/>
        </c:manualLayout>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Bullying</c:v>
                </c:pt>
                <c:pt idx="1">
                  <c:v>Verbal Conflict</c:v>
                </c:pt>
                <c:pt idx="2">
                  <c:v>Physical Contact</c:v>
                </c:pt>
                <c:pt idx="3">
                  <c:v>Theft</c:v>
                </c:pt>
                <c:pt idx="4">
                  <c:v>Property Damage</c:v>
                </c:pt>
                <c:pt idx="5">
                  <c:v>Class Disruption</c:v>
                </c:pt>
                <c:pt idx="6">
                  <c:v>Harrassment</c:v>
                </c:pt>
                <c:pt idx="7">
                  <c:v>Interpersonal Conflict</c:v>
                </c:pt>
              </c:strCache>
            </c:strRef>
          </c:cat>
          <c:val>
            <c:numRef>
              <c:f>Sheet1!$B$2:$B$9</c:f>
              <c:numCache>
                <c:formatCode>General</c:formatCode>
                <c:ptCount val="8"/>
                <c:pt idx="0">
                  <c:v>2</c:v>
                </c:pt>
                <c:pt idx="1">
                  <c:v>16</c:v>
                </c:pt>
                <c:pt idx="2">
                  <c:v>2</c:v>
                </c:pt>
                <c:pt idx="3">
                  <c:v>0</c:v>
                </c:pt>
                <c:pt idx="4">
                  <c:v>0</c:v>
                </c:pt>
                <c:pt idx="5">
                  <c:v>9</c:v>
                </c:pt>
                <c:pt idx="6">
                  <c:v>0</c:v>
                </c:pt>
                <c:pt idx="7">
                  <c:v>11</c:v>
                </c:pt>
              </c:numCache>
            </c:numRef>
          </c:val>
        </c:ser>
        <c:dLbls>
          <c:showLegendKey val="0"/>
          <c:showVal val="1"/>
          <c:showCatName val="0"/>
          <c:showSerName val="0"/>
          <c:showPercent val="0"/>
          <c:showBubbleSize val="0"/>
        </c:dLbls>
        <c:gapWidth val="150"/>
        <c:shape val="box"/>
        <c:axId val="-2052867664"/>
        <c:axId val="-2052858416"/>
        <c:axId val="0"/>
      </c:bar3DChart>
      <c:catAx>
        <c:axId val="-2052867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Incident Type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52858416"/>
        <c:crosses val="autoZero"/>
        <c:auto val="1"/>
        <c:lblAlgn val="ctr"/>
        <c:lblOffset val="100"/>
        <c:noMultiLvlLbl val="0"/>
      </c:catAx>
      <c:valAx>
        <c:axId val="-205285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Number of Incidents</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2867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Participants</a:t>
            </a:r>
            <a:r>
              <a:rPr lang="en-US" sz="2400" b="1" baseline="0"/>
              <a:t> in Restorative Practices</a:t>
            </a:r>
            <a:endParaRPr lang="en-US" sz="2400" b="1"/>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Sheet1!$A$13:$A$14</c:f>
              <c:strCache>
                <c:ptCount val="2"/>
                <c:pt idx="0">
                  <c:v>Student</c:v>
                </c:pt>
                <c:pt idx="1">
                  <c:v>Staff</c:v>
                </c:pt>
              </c:strCache>
            </c:strRef>
          </c:cat>
          <c:val>
            <c:numRef>
              <c:f>Sheet1!$B$13:$B$14</c:f>
              <c:numCache>
                <c:formatCode>General</c:formatCode>
                <c:ptCount val="2"/>
                <c:pt idx="0">
                  <c:v>37</c:v>
                </c:pt>
                <c:pt idx="1">
                  <c:v>11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Participants</a:t>
            </a:r>
            <a:r>
              <a:rPr lang="en-US" sz="2400" b="1" baseline="0" dirty="0"/>
              <a:t> in Restorative Practices</a:t>
            </a:r>
            <a:endParaRPr lang="en-US" sz="2400" b="1" dirty="0"/>
          </a:p>
        </c:rich>
      </c:tx>
      <c:layout>
        <c:manualLayout>
          <c:xMode val="edge"/>
          <c:yMode val="edge"/>
          <c:x val="0.28513756092988374"/>
          <c:y val="4.969006589942372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Sheet1!$A$17:$A$18</c:f>
              <c:strCache>
                <c:ptCount val="2"/>
                <c:pt idx="0">
                  <c:v>Female </c:v>
                </c:pt>
                <c:pt idx="1">
                  <c:v>Male</c:v>
                </c:pt>
              </c:strCache>
            </c:strRef>
          </c:cat>
          <c:val>
            <c:numRef>
              <c:f>Sheet1!$B$17:$B$18</c:f>
              <c:numCache>
                <c:formatCode>General</c:formatCode>
                <c:ptCount val="2"/>
                <c:pt idx="0">
                  <c:v>18</c:v>
                </c:pt>
                <c:pt idx="1">
                  <c:v>30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E7FFE-747E-4C61-A826-89A16BD446F9}"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D6D5B-626A-4396-8DD3-BBFFAD9A43BF}" type="slidenum">
              <a:rPr lang="en-US" smtClean="0"/>
              <a:t>‹#›</a:t>
            </a:fld>
            <a:endParaRPr lang="en-US"/>
          </a:p>
        </p:txBody>
      </p:sp>
    </p:spTree>
    <p:extLst>
      <p:ext uri="{BB962C8B-B14F-4D97-AF65-F5344CB8AC3E}">
        <p14:creationId xmlns:p14="http://schemas.microsoft.com/office/powerpoint/2010/main" val="219946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297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D6D5B-626A-4396-8DD3-BBFFAD9A43BF}" type="slidenum">
              <a:rPr lang="en-US" smtClean="0"/>
              <a:t>17</a:t>
            </a:fld>
            <a:endParaRPr lang="en-US"/>
          </a:p>
        </p:txBody>
      </p:sp>
    </p:spTree>
    <p:extLst>
      <p:ext uri="{BB962C8B-B14F-4D97-AF65-F5344CB8AC3E}">
        <p14:creationId xmlns:p14="http://schemas.microsoft.com/office/powerpoint/2010/main" val="394667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8.xml.rels><?xml version="1.0" encoding="UTF-8" standalone="yes"?>
<Relationships xmlns="http://schemas.openxmlformats.org/package/2006/relationships"><Relationship Id="rId2" Type="http://schemas.openxmlformats.org/officeDocument/2006/relationships/hyperlink" Target="mailto:mcroy@misd.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406" y="953036"/>
            <a:ext cx="6941712" cy="3528812"/>
          </a:xfrm>
        </p:spPr>
        <p:txBody>
          <a:bodyPr>
            <a:noAutofit/>
          </a:bodyPr>
          <a:lstStyle/>
          <a:p>
            <a:r>
              <a:rPr lang="en-US" b="1" dirty="0" smtClean="0">
                <a:solidFill>
                  <a:schemeClr val="tx1"/>
                </a:solidFill>
              </a:rPr>
              <a:t>Restorative Practices in a EI High School </a:t>
            </a:r>
            <a:endParaRPr lang="en-US" b="1" dirty="0">
              <a:solidFill>
                <a:schemeClr val="tx1"/>
              </a:solidFill>
            </a:endParaRPr>
          </a:p>
        </p:txBody>
      </p:sp>
      <p:sp>
        <p:nvSpPr>
          <p:cNvPr id="3" name="Subtitle 2"/>
          <p:cNvSpPr>
            <a:spLocks noGrp="1"/>
          </p:cNvSpPr>
          <p:nvPr>
            <p:ph type="subTitle" idx="1"/>
          </p:nvPr>
        </p:nvSpPr>
        <p:spPr/>
        <p:txBody>
          <a:bodyPr>
            <a:normAutofit/>
          </a:bodyPr>
          <a:lstStyle/>
          <a:p>
            <a:endParaRPr lang="en-US" dirty="0"/>
          </a:p>
          <a:p>
            <a:endParaRPr lang="en-US" dirty="0"/>
          </a:p>
        </p:txBody>
      </p:sp>
      <p:sp>
        <p:nvSpPr>
          <p:cNvPr id="4" name="TextBox 3"/>
          <p:cNvSpPr txBox="1"/>
          <p:nvPr/>
        </p:nvSpPr>
        <p:spPr>
          <a:xfrm>
            <a:off x="8087932" y="5769735"/>
            <a:ext cx="3734873" cy="923330"/>
          </a:xfrm>
          <a:prstGeom prst="rect">
            <a:avLst/>
          </a:prstGeom>
          <a:noFill/>
        </p:spPr>
        <p:txBody>
          <a:bodyPr wrap="square" rtlCol="0">
            <a:spAutoFit/>
          </a:bodyPr>
          <a:lstStyle/>
          <a:p>
            <a:r>
              <a:rPr lang="en-US" dirty="0" smtClean="0"/>
              <a:t>Mike Croy, Principal</a:t>
            </a:r>
          </a:p>
          <a:p>
            <a:r>
              <a:rPr lang="en-US" dirty="0" smtClean="0"/>
              <a:t>Neil Reid High School</a:t>
            </a:r>
          </a:p>
          <a:p>
            <a:r>
              <a:rPr lang="en-US" dirty="0" smtClean="0"/>
              <a:t>IIRP World Conference </a:t>
            </a:r>
          </a:p>
        </p:txBody>
      </p:sp>
    </p:spTree>
    <p:extLst>
      <p:ext uri="{BB962C8B-B14F-4D97-AF65-F5344CB8AC3E}">
        <p14:creationId xmlns:p14="http://schemas.microsoft.com/office/powerpoint/2010/main" val="360874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05" y="713823"/>
            <a:ext cx="8534400" cy="1507067"/>
          </a:xfrm>
        </p:spPr>
        <p:txBody>
          <a:bodyPr/>
          <a:lstStyle/>
          <a:p>
            <a:r>
              <a:rPr lang="en-US" dirty="0" smtClean="0"/>
              <a:t>					</a:t>
            </a:r>
            <a:endParaRPr lang="en-US" dirty="0"/>
          </a:p>
        </p:txBody>
      </p:sp>
      <p:sp>
        <p:nvSpPr>
          <p:cNvPr id="3" name="Content Placeholder 2"/>
          <p:cNvSpPr>
            <a:spLocks noGrp="1"/>
          </p:cNvSpPr>
          <p:nvPr>
            <p:ph idx="1"/>
          </p:nvPr>
        </p:nvSpPr>
        <p:spPr>
          <a:xfrm>
            <a:off x="838758" y="2089597"/>
            <a:ext cx="8534400" cy="3615267"/>
          </a:xfrm>
        </p:spPr>
        <p:txBody>
          <a:bodyPr>
            <a:normAutofit/>
          </a:bodyPr>
          <a:lstStyle/>
          <a:p>
            <a:r>
              <a:rPr lang="en-US" sz="2400" dirty="0" smtClean="0">
                <a:solidFill>
                  <a:schemeClr val="tx1"/>
                </a:solidFill>
              </a:rPr>
              <a:t>There is NO RESEARCH to show that ZERO TOLERANCE actually discourages students from engaging in acts of violence. </a:t>
            </a:r>
          </a:p>
          <a:p>
            <a:endParaRPr lang="en-US" sz="2400" dirty="0">
              <a:solidFill>
                <a:schemeClr val="tx1"/>
              </a:solidFill>
            </a:endParaRPr>
          </a:p>
          <a:p>
            <a:r>
              <a:rPr lang="en-US" sz="2400" dirty="0" smtClean="0">
                <a:solidFill>
                  <a:schemeClr val="tx1"/>
                </a:solidFill>
              </a:rPr>
              <a:t>What Zero Tolerance does do is create disengagement for students. It shows them that they are not valued.  </a:t>
            </a:r>
            <a:endParaRPr lang="en-US" sz="2400" dirty="0">
              <a:solidFill>
                <a:schemeClr val="tx1"/>
              </a:solidFill>
            </a:endParaRPr>
          </a:p>
        </p:txBody>
      </p:sp>
    </p:spTree>
    <p:extLst>
      <p:ext uri="{BB962C8B-B14F-4D97-AF65-F5344CB8AC3E}">
        <p14:creationId xmlns:p14="http://schemas.microsoft.com/office/powerpoint/2010/main" val="630859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730" y="288820"/>
            <a:ext cx="8534400" cy="1507067"/>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730" y="2677710"/>
            <a:ext cx="3333750" cy="2209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863" y="2677710"/>
            <a:ext cx="3488386" cy="2209800"/>
          </a:xfrm>
          <a:prstGeom prst="rect">
            <a:avLst/>
          </a:prstGeom>
        </p:spPr>
      </p:pic>
      <p:sp>
        <p:nvSpPr>
          <p:cNvPr id="6" name="TextBox 5"/>
          <p:cNvSpPr txBox="1"/>
          <p:nvPr/>
        </p:nvSpPr>
        <p:spPr>
          <a:xfrm>
            <a:off x="1160731" y="5164428"/>
            <a:ext cx="3333750" cy="461665"/>
          </a:xfrm>
          <a:prstGeom prst="rect">
            <a:avLst/>
          </a:prstGeom>
          <a:noFill/>
        </p:spPr>
        <p:txBody>
          <a:bodyPr wrap="square" rtlCol="0">
            <a:spAutoFit/>
          </a:bodyPr>
          <a:lstStyle/>
          <a:p>
            <a:r>
              <a:rPr lang="en-US" sz="2400" dirty="0" smtClean="0"/>
              <a:t>    Need More of </a:t>
            </a:r>
            <a:endParaRPr lang="en-US" sz="2400" dirty="0"/>
          </a:p>
        </p:txBody>
      </p:sp>
      <p:sp>
        <p:nvSpPr>
          <p:cNvPr id="7" name="TextBox 6"/>
          <p:cNvSpPr txBox="1"/>
          <p:nvPr/>
        </p:nvSpPr>
        <p:spPr>
          <a:xfrm>
            <a:off x="6606863" y="5164428"/>
            <a:ext cx="3747751" cy="461665"/>
          </a:xfrm>
          <a:prstGeom prst="rect">
            <a:avLst/>
          </a:prstGeom>
          <a:noFill/>
        </p:spPr>
        <p:txBody>
          <a:bodyPr wrap="square" rtlCol="0">
            <a:spAutoFit/>
          </a:bodyPr>
          <a:lstStyle/>
          <a:p>
            <a:r>
              <a:rPr lang="en-US" sz="2400" dirty="0" smtClean="0"/>
              <a:t>    Need Less of</a:t>
            </a:r>
            <a:endParaRPr lang="en-US" sz="2400" dirty="0"/>
          </a:p>
        </p:txBody>
      </p:sp>
      <p:cxnSp>
        <p:nvCxnSpPr>
          <p:cNvPr id="9" name="Straight Connector 8"/>
          <p:cNvCxnSpPr/>
          <p:nvPr/>
        </p:nvCxnSpPr>
        <p:spPr>
          <a:xfrm>
            <a:off x="4919730" y="3026535"/>
            <a:ext cx="1249250" cy="618186"/>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4919730" y="3644721"/>
            <a:ext cx="1249250" cy="59242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9591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fontAlgn="base">
              <a:buNone/>
            </a:pPr>
            <a:r>
              <a:rPr lang="en-US" dirty="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66" y="1677716"/>
            <a:ext cx="3942073" cy="4066262"/>
          </a:xfrm>
          <a:prstGeom prst="rect">
            <a:avLst/>
          </a:prstGeom>
        </p:spPr>
      </p:pic>
      <p:sp>
        <p:nvSpPr>
          <p:cNvPr id="5" name="TextBox 4"/>
          <p:cNvSpPr txBox="1"/>
          <p:nvPr/>
        </p:nvSpPr>
        <p:spPr>
          <a:xfrm>
            <a:off x="283335" y="296214"/>
            <a:ext cx="10161431" cy="523220"/>
          </a:xfrm>
          <a:prstGeom prst="rect">
            <a:avLst/>
          </a:prstGeom>
          <a:noFill/>
        </p:spPr>
        <p:txBody>
          <a:bodyPr wrap="square" rtlCol="0">
            <a:spAutoFit/>
          </a:bodyPr>
          <a:lstStyle/>
          <a:p>
            <a:r>
              <a:rPr lang="en-US" sz="2800" dirty="0" smtClean="0"/>
              <a:t>	    Positive </a:t>
            </a:r>
            <a:r>
              <a:rPr lang="en-US" sz="2800" dirty="0" smtClean="0"/>
              <a:t>Behavior Interventions and Supports (PBIS) </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919" y="1677715"/>
            <a:ext cx="4723999" cy="4066262"/>
          </a:xfrm>
          <a:prstGeom prst="rect">
            <a:avLst/>
          </a:prstGeom>
        </p:spPr>
      </p:pic>
    </p:spTree>
    <p:extLst>
      <p:ext uri="{BB962C8B-B14F-4D97-AF65-F5344CB8AC3E}">
        <p14:creationId xmlns:p14="http://schemas.microsoft.com/office/powerpoint/2010/main" val="331796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torify.com/services/proxy/2/aLOpkIN_YRN_eBoz_CAdsQ/http/timvandevall.com/wp-content/uploads/2013/11/Maslows-Hierarchy-of-N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213" y="-7382278"/>
            <a:ext cx="5937312" cy="45875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212" y="399244"/>
            <a:ext cx="8310125" cy="6111025"/>
          </a:xfrm>
          <a:prstGeom prst="rect">
            <a:avLst/>
          </a:prstGeom>
        </p:spPr>
      </p:pic>
    </p:spTree>
    <p:extLst>
      <p:ext uri="{BB962C8B-B14F-4D97-AF65-F5344CB8AC3E}">
        <p14:creationId xmlns:p14="http://schemas.microsoft.com/office/powerpoint/2010/main" val="204136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5" y="928821"/>
            <a:ext cx="7688688" cy="4562475"/>
          </a:xfrm>
          <a:prstGeom prst="rect">
            <a:avLst/>
          </a:prstGeom>
        </p:spPr>
      </p:pic>
    </p:spTree>
    <p:extLst>
      <p:ext uri="{BB962C8B-B14F-4D97-AF65-F5344CB8AC3E}">
        <p14:creationId xmlns:p14="http://schemas.microsoft.com/office/powerpoint/2010/main" val="3138027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8534400" cy="833907"/>
          </a:xfrm>
        </p:spPr>
        <p:txBody>
          <a:bodyPr>
            <a:normAutofit/>
          </a:bodyPr>
          <a:lstStyle/>
          <a:p>
            <a:r>
              <a:rPr lang="en-US" dirty="0" smtClean="0"/>
              <a:t>What is the Purpose of RP? </a:t>
            </a:r>
            <a:endParaRPr lang="en-US" dirty="0"/>
          </a:p>
        </p:txBody>
      </p:sp>
      <p:sp>
        <p:nvSpPr>
          <p:cNvPr id="3" name="Content Placeholder 2"/>
          <p:cNvSpPr>
            <a:spLocks noGrp="1"/>
          </p:cNvSpPr>
          <p:nvPr>
            <p:ph idx="1"/>
          </p:nvPr>
        </p:nvSpPr>
        <p:spPr>
          <a:xfrm>
            <a:off x="568302" y="903754"/>
            <a:ext cx="8534400" cy="4146521"/>
          </a:xfrm>
        </p:spPr>
        <p:txBody>
          <a:bodyPr/>
          <a:lstStyle/>
          <a:p>
            <a:pPr marL="0" indent="0">
              <a:buNone/>
            </a:pPr>
            <a:r>
              <a:rPr lang="en-US" sz="2800" u="sng" dirty="0" smtClean="0"/>
              <a:t>Build</a:t>
            </a:r>
            <a:r>
              <a:rPr lang="en-US" sz="2800" dirty="0" smtClean="0"/>
              <a:t> </a:t>
            </a:r>
            <a:r>
              <a:rPr lang="en-US" sz="2800" dirty="0" smtClean="0"/>
              <a:t>			   </a:t>
            </a:r>
            <a:r>
              <a:rPr lang="en-US" sz="2800" dirty="0" smtClean="0"/>
              <a:t>          </a:t>
            </a:r>
            <a:r>
              <a:rPr lang="en-US" sz="2800" u="sng" dirty="0" smtClean="0"/>
              <a:t>Manage</a:t>
            </a:r>
            <a:r>
              <a:rPr lang="en-US" sz="2800" dirty="0" smtClean="0"/>
              <a:t>				</a:t>
            </a:r>
            <a:r>
              <a:rPr lang="en-US" sz="2800" u="sng" dirty="0" smtClean="0"/>
              <a:t>Repair</a:t>
            </a:r>
            <a:r>
              <a:rPr lang="en-US" sz="2800" dirty="0" smtClean="0"/>
              <a:t> </a:t>
            </a:r>
            <a:endParaRPr lang="en-US" sz="2800"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197687"/>
            <a:ext cx="1738436" cy="15143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5057" y="2930948"/>
            <a:ext cx="2372709" cy="18695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121" y="2842437"/>
            <a:ext cx="1813275" cy="1813275"/>
          </a:xfrm>
          <a:prstGeom prst="rect">
            <a:avLst/>
          </a:prstGeom>
        </p:spPr>
      </p:pic>
      <p:sp>
        <p:nvSpPr>
          <p:cNvPr id="7" name="TextBox 6"/>
          <p:cNvSpPr txBox="1"/>
          <p:nvPr/>
        </p:nvSpPr>
        <p:spPr>
          <a:xfrm>
            <a:off x="1627161" y="5300012"/>
            <a:ext cx="6697014" cy="830997"/>
          </a:xfrm>
          <a:prstGeom prst="rect">
            <a:avLst/>
          </a:prstGeom>
          <a:noFill/>
        </p:spPr>
        <p:txBody>
          <a:bodyPr wrap="square" rtlCol="0">
            <a:spAutoFit/>
          </a:bodyPr>
          <a:lstStyle/>
          <a:p>
            <a:r>
              <a:rPr lang="en-US" sz="4800" dirty="0" smtClean="0"/>
              <a:t>       </a:t>
            </a:r>
            <a:r>
              <a:rPr lang="en-US" sz="4800" b="1" dirty="0" smtClean="0"/>
              <a:t>Relationships!!!</a:t>
            </a:r>
            <a:r>
              <a:rPr lang="en-US" sz="4800" dirty="0" smtClean="0"/>
              <a:t> </a:t>
            </a:r>
            <a:endParaRPr lang="en-US" sz="4800" dirty="0"/>
          </a:p>
        </p:txBody>
      </p:sp>
    </p:spTree>
    <p:extLst>
      <p:ext uri="{BB962C8B-B14F-4D97-AF65-F5344CB8AC3E}">
        <p14:creationId xmlns:p14="http://schemas.microsoft.com/office/powerpoint/2010/main" val="168879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704" y="1493949"/>
            <a:ext cx="8179298" cy="3863662"/>
          </a:xfrm>
        </p:spPr>
        <p:txBody>
          <a:bodyPr>
            <a:normAutofit fontScale="90000"/>
          </a:bodyPr>
          <a:lstStyle/>
          <a:p>
            <a:r>
              <a:rPr lang="en-US" dirty="0" smtClean="0">
                <a:solidFill>
                  <a:schemeClr val="tx1">
                    <a:lumMod val="85000"/>
                    <a:lumOff val="15000"/>
                  </a:schemeClr>
                </a:solidFill>
              </a:rPr>
              <a:t>The fundamental hypothesis of </a:t>
            </a:r>
            <a:r>
              <a:rPr lang="en-US" u="sng" dirty="0" smtClean="0">
                <a:solidFill>
                  <a:schemeClr val="tx1">
                    <a:lumMod val="85000"/>
                    <a:lumOff val="15000"/>
                  </a:schemeClr>
                </a:solidFill>
              </a:rPr>
              <a:t>restorative practices</a:t>
            </a:r>
            <a:r>
              <a:rPr lang="en-US" dirty="0" smtClean="0">
                <a:solidFill>
                  <a:schemeClr val="tx1">
                    <a:lumMod val="85000"/>
                    <a:lumOff val="15000"/>
                  </a:schemeClr>
                </a:solidFill>
              </a:rPr>
              <a:t> is that human beings are happier, more cooperative, and productive, and more likely to make positive changes in their behaviors when those in positions of authority do things </a:t>
            </a:r>
            <a:r>
              <a:rPr lang="en-US" u="sng" dirty="0" smtClean="0">
                <a:solidFill>
                  <a:schemeClr val="tx1">
                    <a:lumMod val="85000"/>
                    <a:lumOff val="15000"/>
                  </a:schemeClr>
                </a:solidFill>
              </a:rPr>
              <a:t>WITH</a:t>
            </a:r>
            <a:r>
              <a:rPr lang="en-US" dirty="0" smtClean="0">
                <a:solidFill>
                  <a:schemeClr val="tx1">
                    <a:lumMod val="85000"/>
                    <a:lumOff val="15000"/>
                  </a:schemeClr>
                </a:solidFill>
              </a:rPr>
              <a:t> them, rather than TO them or FOR them. </a:t>
            </a:r>
            <a:endParaRPr lang="en-US" dirty="0">
              <a:solidFill>
                <a:schemeClr val="tx1">
                  <a:lumMod val="85000"/>
                  <a:lumOff val="15000"/>
                </a:schemeClr>
              </a:solidFill>
            </a:endParaRPr>
          </a:p>
        </p:txBody>
      </p:sp>
    </p:spTree>
    <p:extLst>
      <p:ext uri="{BB962C8B-B14F-4D97-AF65-F5344CB8AC3E}">
        <p14:creationId xmlns:p14="http://schemas.microsoft.com/office/powerpoint/2010/main" val="10185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Social Discipline Window</a:t>
            </a:r>
            <a:endParaRPr lang="en-US" dirty="0"/>
          </a:p>
        </p:txBody>
      </p:sp>
      <p:pic>
        <p:nvPicPr>
          <p:cNvPr id="4098" name="Picture 2" descr="Image result for social discipline wind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4928" y="346299"/>
            <a:ext cx="7263684" cy="426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16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u="sng" dirty="0" smtClean="0"/>
              <a:t>Neil Reid High School </a:t>
            </a:r>
            <a:endParaRPr lang="en-US" u="sng" dirty="0"/>
          </a:p>
        </p:txBody>
      </p:sp>
      <p:pic>
        <p:nvPicPr>
          <p:cNvPr id="3074" name="Picture 2" descr="Front view of Neil E. Reid high school building in the fall with scattered leaves on the 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50" y="1516645"/>
            <a:ext cx="5954436" cy="3943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5769" y="476518"/>
            <a:ext cx="7031865" cy="584775"/>
          </a:xfrm>
          <a:prstGeom prst="rect">
            <a:avLst/>
          </a:prstGeom>
          <a:noFill/>
        </p:spPr>
        <p:txBody>
          <a:bodyPr wrap="square" rtlCol="0">
            <a:spAutoFit/>
          </a:bodyPr>
          <a:lstStyle/>
          <a:p>
            <a:r>
              <a:rPr lang="en-US" sz="3200" b="1" dirty="0" smtClean="0"/>
              <a:t>		Neil Reid High School </a:t>
            </a:r>
            <a:endParaRPr lang="en-US" sz="3200" b="1" dirty="0"/>
          </a:p>
        </p:txBody>
      </p:sp>
    </p:spTree>
    <p:extLst>
      <p:ext uri="{BB962C8B-B14F-4D97-AF65-F5344CB8AC3E}">
        <p14:creationId xmlns:p14="http://schemas.microsoft.com/office/powerpoint/2010/main" val="1336114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8467" y="214288"/>
            <a:ext cx="8534400" cy="1507067"/>
          </a:xfrm>
        </p:spPr>
        <p:txBody>
          <a:bodyPr/>
          <a:lstStyle/>
          <a:p>
            <a:r>
              <a:rPr lang="en-US" dirty="0" smtClean="0"/>
              <a:t>             </a:t>
            </a:r>
            <a:r>
              <a:rPr lang="en-US" u="sng" dirty="0" smtClean="0"/>
              <a:t>MI School Data </a:t>
            </a:r>
            <a:endParaRPr lang="en-US" u="sng" dirty="0"/>
          </a:p>
        </p:txBody>
      </p:sp>
      <p:pic>
        <p:nvPicPr>
          <p:cNvPr id="3074" name="Picture 2" descr="Front view of Neil E. Reid high school building in the fall with scattered leaves on the 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759" y="188174"/>
            <a:ext cx="2159622" cy="1430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0873" y="1721355"/>
            <a:ext cx="6529589" cy="4154984"/>
          </a:xfrm>
          <a:prstGeom prst="rect">
            <a:avLst/>
          </a:prstGeom>
          <a:noFill/>
        </p:spPr>
        <p:txBody>
          <a:bodyPr wrap="square" rtlCol="0">
            <a:spAutoFit/>
          </a:bodyPr>
          <a:lstStyle/>
          <a:p>
            <a:r>
              <a:rPr lang="en-US" sz="2400" dirty="0" smtClean="0"/>
              <a:t>According to MI School Data, approximately 11,333 (5.5 %) students carry the certification of Emotionally Impaired in the state of Michigan.  In Macomb County, of the 18,912 special education students, there are approximately 899 students (4.8%) certified as Emotionally Impaired. </a:t>
            </a:r>
            <a:r>
              <a:rPr lang="en-US" sz="2400" dirty="0" smtClean="0"/>
              <a:t>Currently there are 108 students enrolled at Neil Reid High School (12% ) of the county’s EI population. </a:t>
            </a:r>
            <a:endParaRPr lang="en-US" sz="2400" dirty="0"/>
          </a:p>
        </p:txBody>
      </p:sp>
    </p:spTree>
    <p:extLst>
      <p:ext uri="{BB962C8B-B14F-4D97-AF65-F5344CB8AC3E}">
        <p14:creationId xmlns:p14="http://schemas.microsoft.com/office/powerpoint/2010/main" val="2843675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926" y="914400"/>
            <a:ext cx="6117465" cy="4945488"/>
          </a:xfrm>
        </p:spPr>
      </p:pic>
    </p:spTree>
    <p:extLst>
      <p:ext uri="{BB962C8B-B14F-4D97-AF65-F5344CB8AC3E}">
        <p14:creationId xmlns:p14="http://schemas.microsoft.com/office/powerpoint/2010/main" val="153280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9970" y="126819"/>
            <a:ext cx="8534400" cy="1552860"/>
          </a:xfrm>
        </p:spPr>
        <p:txBody>
          <a:bodyPr/>
          <a:lstStyle/>
          <a:p>
            <a:r>
              <a:rPr lang="en-US" dirty="0" smtClean="0"/>
              <a:t>             Neil Reid High School </a:t>
            </a:r>
            <a:endParaRPr lang="en-US" dirty="0"/>
          </a:p>
        </p:txBody>
      </p:sp>
      <p:pic>
        <p:nvPicPr>
          <p:cNvPr id="3074" name="Picture 2" descr="Front view of Neil E. Reid high school building in the fall with scattered leaves on the 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759" y="188174"/>
            <a:ext cx="2159622" cy="1430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52540" y="1296353"/>
            <a:ext cx="652958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Services all 21 local school districts in Macomb County</a:t>
            </a:r>
          </a:p>
          <a:p>
            <a:pPr marL="285750" indent="-285750">
              <a:buFont typeface="Arial" panose="020B0604020202020204" pitchFamily="34" charset="0"/>
              <a:buChar char="•"/>
            </a:pPr>
            <a:r>
              <a:rPr lang="en-US" sz="2400" dirty="0" smtClean="0"/>
              <a:t>Max enrollment: 120 (top </a:t>
            </a:r>
            <a:r>
              <a:rPr lang="en-US" sz="2400" dirty="0" smtClean="0"/>
              <a:t>12% </a:t>
            </a:r>
            <a:r>
              <a:rPr lang="en-US" sz="2400" dirty="0" smtClean="0"/>
              <a:t>of EI Students in Macomb County) </a:t>
            </a:r>
          </a:p>
          <a:p>
            <a:pPr marL="285750" indent="-285750">
              <a:buFont typeface="Arial" panose="020B0604020202020204" pitchFamily="34" charset="0"/>
              <a:buChar char="•"/>
            </a:pPr>
            <a:r>
              <a:rPr lang="en-US" sz="2400" dirty="0" smtClean="0"/>
              <a:t>1 Principal</a:t>
            </a:r>
          </a:p>
          <a:p>
            <a:pPr marL="285750" indent="-285750">
              <a:buFont typeface="Arial" panose="020B0604020202020204" pitchFamily="34" charset="0"/>
              <a:buChar char="•"/>
            </a:pPr>
            <a:r>
              <a:rPr lang="en-US" sz="2400" dirty="0" smtClean="0"/>
              <a:t>1 Program Associate</a:t>
            </a:r>
          </a:p>
          <a:p>
            <a:pPr marL="285750" indent="-285750">
              <a:buFont typeface="Arial" panose="020B0604020202020204" pitchFamily="34" charset="0"/>
              <a:buChar char="•"/>
            </a:pPr>
            <a:r>
              <a:rPr lang="en-US" sz="2400" dirty="0" smtClean="0"/>
              <a:t>1 Teacher Consultant</a:t>
            </a:r>
          </a:p>
          <a:p>
            <a:pPr marL="285750" indent="-285750">
              <a:buFont typeface="Arial" panose="020B0604020202020204" pitchFamily="34" charset="0"/>
              <a:buChar char="•"/>
            </a:pPr>
            <a:r>
              <a:rPr lang="en-US" sz="2400" dirty="0" smtClean="0"/>
              <a:t>1 School Social Worker</a:t>
            </a:r>
          </a:p>
          <a:p>
            <a:pPr marL="285750" indent="-285750">
              <a:buFont typeface="Arial" panose="020B0604020202020204" pitchFamily="34" charset="0"/>
              <a:buChar char="•"/>
            </a:pPr>
            <a:r>
              <a:rPr lang="en-US" sz="2400" dirty="0" smtClean="0"/>
              <a:t>1 School Psychologist</a:t>
            </a:r>
          </a:p>
          <a:p>
            <a:pPr marL="285750" indent="-285750">
              <a:buFont typeface="Arial" panose="020B0604020202020204" pitchFamily="34" charset="0"/>
              <a:buChar char="•"/>
            </a:pPr>
            <a:r>
              <a:rPr lang="en-US" sz="2400" dirty="0" smtClean="0"/>
              <a:t>13 Teachers </a:t>
            </a:r>
          </a:p>
          <a:p>
            <a:pPr marL="285750" indent="-285750">
              <a:buFont typeface="Arial" panose="020B0604020202020204" pitchFamily="34" charset="0"/>
              <a:buChar char="•"/>
            </a:pPr>
            <a:r>
              <a:rPr lang="en-US" sz="2400" dirty="0" smtClean="0"/>
              <a:t>14 Paraprofessionals</a:t>
            </a:r>
          </a:p>
          <a:p>
            <a:pPr marL="285750" indent="-285750">
              <a:buFont typeface="Arial" panose="020B0604020202020204" pitchFamily="34" charset="0"/>
              <a:buChar char="•"/>
            </a:pPr>
            <a:r>
              <a:rPr lang="en-US" sz="2400" dirty="0" smtClean="0"/>
              <a:t>2 Secretaries</a:t>
            </a:r>
            <a:endParaRPr lang="en-US" sz="2400" dirty="0"/>
          </a:p>
        </p:txBody>
      </p:sp>
    </p:spTree>
    <p:extLst>
      <p:ext uri="{BB962C8B-B14F-4D97-AF65-F5344CB8AC3E}">
        <p14:creationId xmlns:p14="http://schemas.microsoft.com/office/powerpoint/2010/main" val="2699044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939" y="516225"/>
            <a:ext cx="8534400" cy="793006"/>
          </a:xfrm>
        </p:spPr>
        <p:txBody>
          <a:bodyPr/>
          <a:lstStyle/>
          <a:p>
            <a:r>
              <a:rPr lang="en-US" dirty="0" smtClean="0"/>
              <a:t>             </a:t>
            </a:r>
            <a:r>
              <a:rPr lang="en-US" b="1" u="sng" dirty="0" smtClean="0">
                <a:solidFill>
                  <a:schemeClr val="bg1"/>
                </a:solidFill>
              </a:rPr>
              <a:t>Neil Reid High School </a:t>
            </a:r>
            <a:endParaRPr lang="en-US" b="1" u="sng" dirty="0">
              <a:solidFill>
                <a:schemeClr val="bg1"/>
              </a:solidFill>
            </a:endParaRPr>
          </a:p>
        </p:txBody>
      </p:sp>
      <p:pic>
        <p:nvPicPr>
          <p:cNvPr id="3074" name="Picture 2" descr="Front view of Neil E. Reid high school building in the fall with scattered leaves on the 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759" y="188174"/>
            <a:ext cx="2159622" cy="1430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27279" y="1309231"/>
            <a:ext cx="784548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Students do not graduate from Neil Reid. They graduate from their local. </a:t>
            </a:r>
          </a:p>
          <a:p>
            <a:pPr marL="285750" indent="-285750">
              <a:buFont typeface="Arial" panose="020B0604020202020204" pitchFamily="34" charset="0"/>
              <a:buChar char="•"/>
            </a:pPr>
            <a:r>
              <a:rPr lang="en-US" sz="2400" dirty="0" smtClean="0"/>
              <a:t>Schedule is similar to a local school district (7 periods)</a:t>
            </a:r>
          </a:p>
          <a:p>
            <a:pPr marL="285750" indent="-285750">
              <a:buFont typeface="Arial" panose="020B0604020202020204" pitchFamily="34" charset="0"/>
              <a:buChar char="•"/>
            </a:pPr>
            <a:r>
              <a:rPr lang="en-US" sz="2400" dirty="0" smtClean="0"/>
              <a:t>Over 90% of students are working on their high school diploma. </a:t>
            </a:r>
          </a:p>
          <a:p>
            <a:pPr marL="285750" indent="-285750">
              <a:buFont typeface="Arial" panose="020B0604020202020204" pitchFamily="34" charset="0"/>
              <a:buChar char="•"/>
            </a:pPr>
            <a:r>
              <a:rPr lang="en-US" sz="2400" dirty="0" smtClean="0"/>
              <a:t>Students/families work with MRS to begin CBA (Community Based Assessments) as soon as they turn 16</a:t>
            </a:r>
          </a:p>
          <a:p>
            <a:pPr marL="285750" indent="-285750">
              <a:buFont typeface="Arial" panose="020B0604020202020204" pitchFamily="34" charset="0"/>
              <a:buChar char="•"/>
            </a:pPr>
            <a:r>
              <a:rPr lang="en-US" sz="2400" dirty="0" smtClean="0"/>
              <a:t>Therapy Dog Program</a:t>
            </a:r>
          </a:p>
          <a:p>
            <a:pPr marL="285750" indent="-285750">
              <a:buFont typeface="Arial" panose="020B0604020202020204" pitchFamily="34" charset="0"/>
              <a:buChar char="•"/>
            </a:pPr>
            <a:r>
              <a:rPr lang="en-US" sz="2400" dirty="0" smtClean="0"/>
              <a:t>Monthly Gleaners Mobile Food Pantry </a:t>
            </a:r>
          </a:p>
          <a:p>
            <a:pPr marL="285750" indent="-285750">
              <a:buFont typeface="Arial" panose="020B0604020202020204" pitchFamily="34" charset="0"/>
              <a:buChar char="•"/>
            </a:pPr>
            <a:r>
              <a:rPr lang="en-US" sz="2400" dirty="0" smtClean="0"/>
              <a:t>Yoga/Art/Running Club as supplemental activities</a:t>
            </a:r>
          </a:p>
        </p:txBody>
      </p:sp>
    </p:spTree>
    <p:extLst>
      <p:ext uri="{BB962C8B-B14F-4D97-AF65-F5344CB8AC3E}">
        <p14:creationId xmlns:p14="http://schemas.microsoft.com/office/powerpoint/2010/main" val="1251308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730" y="263062"/>
            <a:ext cx="8534400" cy="1507067"/>
          </a:xfrm>
        </p:spPr>
        <p:txBody>
          <a:bodyPr/>
          <a:lstStyle/>
          <a:p>
            <a:r>
              <a:rPr lang="en-US" dirty="0" smtClean="0"/>
              <a:t>			</a:t>
            </a:r>
            <a:r>
              <a:rPr lang="en-US" dirty="0" smtClean="0"/>
              <a:t>2018/2019 </a:t>
            </a:r>
            <a:r>
              <a:rPr lang="en-US" dirty="0" smtClean="0"/>
              <a:t>Enrollment </a:t>
            </a:r>
            <a:endParaRPr lang="en-US" dirty="0"/>
          </a:p>
        </p:txBody>
      </p:sp>
      <p:sp>
        <p:nvSpPr>
          <p:cNvPr id="3" name="Content Placeholder 2"/>
          <p:cNvSpPr>
            <a:spLocks noGrp="1"/>
          </p:cNvSpPr>
          <p:nvPr>
            <p:ph idx="1"/>
          </p:nvPr>
        </p:nvSpPr>
        <p:spPr>
          <a:xfrm>
            <a:off x="1701643" y="1522927"/>
            <a:ext cx="7094627" cy="4942268"/>
          </a:xfrm>
        </p:spPr>
        <p:txBody>
          <a:bodyPr>
            <a:normAutofit/>
          </a:bodyPr>
          <a:lstStyle/>
          <a:p>
            <a:r>
              <a:rPr lang="en-US" sz="2800" dirty="0"/>
              <a:t> </a:t>
            </a:r>
            <a:r>
              <a:rPr lang="en-US" sz="2800" dirty="0" smtClean="0">
                <a:solidFill>
                  <a:schemeClr val="tx1"/>
                </a:solidFill>
              </a:rPr>
              <a:t>9</a:t>
            </a:r>
            <a:r>
              <a:rPr lang="en-US" sz="2800" baseline="30000" dirty="0" smtClean="0">
                <a:solidFill>
                  <a:schemeClr val="tx1"/>
                </a:solidFill>
              </a:rPr>
              <a:t>th</a:t>
            </a:r>
            <a:r>
              <a:rPr lang="en-US" sz="2800" dirty="0" smtClean="0">
                <a:solidFill>
                  <a:schemeClr val="tx1"/>
                </a:solidFill>
              </a:rPr>
              <a:t> grade – </a:t>
            </a:r>
            <a:r>
              <a:rPr lang="en-US" sz="2800" dirty="0" smtClean="0">
                <a:solidFill>
                  <a:schemeClr val="tx1"/>
                </a:solidFill>
              </a:rPr>
              <a:t>28 </a:t>
            </a:r>
            <a:r>
              <a:rPr lang="en-US" sz="2800" dirty="0" smtClean="0">
                <a:solidFill>
                  <a:schemeClr val="tx1"/>
                </a:solidFill>
              </a:rPr>
              <a:t>students </a:t>
            </a:r>
          </a:p>
          <a:p>
            <a:r>
              <a:rPr lang="en-US" sz="2800" dirty="0" smtClean="0">
                <a:solidFill>
                  <a:schemeClr val="tx1"/>
                </a:solidFill>
              </a:rPr>
              <a:t>10</a:t>
            </a:r>
            <a:r>
              <a:rPr lang="en-US" sz="2800" baseline="30000" dirty="0" smtClean="0">
                <a:solidFill>
                  <a:schemeClr val="tx1"/>
                </a:solidFill>
              </a:rPr>
              <a:t>th</a:t>
            </a:r>
            <a:r>
              <a:rPr lang="en-US" sz="2800" dirty="0" smtClean="0">
                <a:solidFill>
                  <a:schemeClr val="tx1"/>
                </a:solidFill>
              </a:rPr>
              <a:t> grade – </a:t>
            </a:r>
            <a:r>
              <a:rPr lang="en-US" sz="2800" dirty="0" smtClean="0">
                <a:solidFill>
                  <a:schemeClr val="tx1"/>
                </a:solidFill>
              </a:rPr>
              <a:t>35 </a:t>
            </a:r>
            <a:r>
              <a:rPr lang="en-US" sz="2800" dirty="0" smtClean="0">
                <a:solidFill>
                  <a:schemeClr val="tx1"/>
                </a:solidFill>
              </a:rPr>
              <a:t>students</a:t>
            </a:r>
          </a:p>
          <a:p>
            <a:r>
              <a:rPr lang="en-US" sz="2800" dirty="0" smtClean="0">
                <a:solidFill>
                  <a:schemeClr val="tx1"/>
                </a:solidFill>
              </a:rPr>
              <a:t>11</a:t>
            </a:r>
            <a:r>
              <a:rPr lang="en-US" sz="2800" baseline="30000" dirty="0" smtClean="0">
                <a:solidFill>
                  <a:schemeClr val="tx1"/>
                </a:solidFill>
              </a:rPr>
              <a:t>th</a:t>
            </a:r>
            <a:r>
              <a:rPr lang="en-US" sz="2800" dirty="0" smtClean="0">
                <a:solidFill>
                  <a:schemeClr val="tx1"/>
                </a:solidFill>
              </a:rPr>
              <a:t> grade  - </a:t>
            </a:r>
            <a:r>
              <a:rPr lang="en-US" sz="2800" dirty="0" smtClean="0">
                <a:solidFill>
                  <a:schemeClr val="tx1"/>
                </a:solidFill>
              </a:rPr>
              <a:t>20 </a:t>
            </a:r>
            <a:r>
              <a:rPr lang="en-US" sz="2800" dirty="0" smtClean="0">
                <a:solidFill>
                  <a:schemeClr val="tx1"/>
                </a:solidFill>
              </a:rPr>
              <a:t>students</a:t>
            </a:r>
          </a:p>
          <a:p>
            <a:r>
              <a:rPr lang="en-US" sz="2800" dirty="0" smtClean="0">
                <a:solidFill>
                  <a:schemeClr val="tx1"/>
                </a:solidFill>
              </a:rPr>
              <a:t>12</a:t>
            </a:r>
            <a:r>
              <a:rPr lang="en-US" sz="2800" baseline="30000" dirty="0" smtClean="0">
                <a:solidFill>
                  <a:schemeClr val="tx1"/>
                </a:solidFill>
              </a:rPr>
              <a:t>th</a:t>
            </a:r>
            <a:r>
              <a:rPr lang="en-US" sz="2800" dirty="0" smtClean="0">
                <a:solidFill>
                  <a:schemeClr val="tx1"/>
                </a:solidFill>
              </a:rPr>
              <a:t> grade – </a:t>
            </a:r>
            <a:r>
              <a:rPr lang="en-US" sz="2800" dirty="0" smtClean="0">
                <a:solidFill>
                  <a:schemeClr val="tx1"/>
                </a:solidFill>
              </a:rPr>
              <a:t>25 </a:t>
            </a:r>
            <a:r>
              <a:rPr lang="en-US" sz="2800" dirty="0" smtClean="0">
                <a:solidFill>
                  <a:schemeClr val="tx1"/>
                </a:solidFill>
              </a:rPr>
              <a:t>students </a:t>
            </a:r>
          </a:p>
          <a:p>
            <a:r>
              <a:rPr lang="en-US" sz="2800" dirty="0" smtClean="0">
                <a:solidFill>
                  <a:schemeClr val="tx1"/>
                </a:solidFill>
              </a:rPr>
              <a:t>Enrollment: </a:t>
            </a:r>
            <a:r>
              <a:rPr lang="en-US" sz="2800" dirty="0" smtClean="0">
                <a:solidFill>
                  <a:schemeClr val="tx1"/>
                </a:solidFill>
              </a:rPr>
              <a:t>108</a:t>
            </a:r>
            <a:endParaRPr lang="en-US" sz="2800" dirty="0" smtClean="0">
              <a:solidFill>
                <a:schemeClr val="tx1"/>
              </a:solidFill>
            </a:endParaRPr>
          </a:p>
          <a:p>
            <a:r>
              <a:rPr lang="en-US" sz="2800" dirty="0" smtClean="0">
                <a:solidFill>
                  <a:schemeClr val="tx1"/>
                </a:solidFill>
              </a:rPr>
              <a:t>83% male/17 </a:t>
            </a:r>
            <a:r>
              <a:rPr lang="en-US" sz="2800" dirty="0" smtClean="0">
                <a:solidFill>
                  <a:schemeClr val="tx1"/>
                </a:solidFill>
              </a:rPr>
              <a:t>% female</a:t>
            </a:r>
            <a:r>
              <a:rPr lang="en-US" sz="2800" dirty="0" smtClean="0"/>
              <a:t> </a:t>
            </a:r>
          </a:p>
        </p:txBody>
      </p:sp>
    </p:spTree>
    <p:extLst>
      <p:ext uri="{BB962C8B-B14F-4D97-AF65-F5344CB8AC3E}">
        <p14:creationId xmlns:p14="http://schemas.microsoft.com/office/powerpoint/2010/main" val="110536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79" y="685800"/>
            <a:ext cx="8626184" cy="631540"/>
          </a:xfrm>
        </p:spPr>
        <p:txBody>
          <a:bodyPr>
            <a:normAutofit fontScale="90000"/>
          </a:bodyPr>
          <a:lstStyle/>
          <a:p>
            <a:r>
              <a:rPr lang="en-US" dirty="0" smtClean="0"/>
              <a:t>				</a:t>
            </a:r>
            <a:r>
              <a:rPr lang="en-US" dirty="0" smtClean="0"/>
              <a:t>2018/2019 </a:t>
            </a:r>
            <a:r>
              <a:rPr lang="en-US" dirty="0" smtClean="0"/>
              <a:t>Demographics  </a:t>
            </a:r>
            <a:endParaRPr lang="en-US" dirty="0"/>
          </a:p>
        </p:txBody>
      </p:sp>
      <p:sp>
        <p:nvSpPr>
          <p:cNvPr id="3" name="Content Placeholder 2"/>
          <p:cNvSpPr>
            <a:spLocks noGrp="1"/>
          </p:cNvSpPr>
          <p:nvPr>
            <p:ph idx="1"/>
          </p:nvPr>
        </p:nvSpPr>
        <p:spPr>
          <a:xfrm>
            <a:off x="684212" y="685800"/>
            <a:ext cx="8534400" cy="5264239"/>
          </a:xfrm>
        </p:spPr>
        <p:txBody>
          <a:bodyPr>
            <a:normAutofit/>
          </a:bodyPr>
          <a:lstStyle/>
          <a:p>
            <a:r>
              <a:rPr lang="en-US" sz="2800" dirty="0" smtClean="0">
                <a:solidFill>
                  <a:schemeClr val="tx1"/>
                </a:solidFill>
              </a:rPr>
              <a:t>1 </a:t>
            </a:r>
            <a:r>
              <a:rPr lang="en-US" sz="2800" dirty="0">
                <a:solidFill>
                  <a:schemeClr val="tx1"/>
                </a:solidFill>
              </a:rPr>
              <a:t>% American Indian/Native American </a:t>
            </a:r>
          </a:p>
          <a:p>
            <a:r>
              <a:rPr lang="en-US" sz="2800" dirty="0">
                <a:solidFill>
                  <a:schemeClr val="tx1"/>
                </a:solidFill>
              </a:rPr>
              <a:t>1 % Asian </a:t>
            </a:r>
            <a:r>
              <a:rPr lang="en-US" sz="2800" dirty="0" smtClean="0">
                <a:solidFill>
                  <a:schemeClr val="tx1"/>
                </a:solidFill>
              </a:rPr>
              <a:t>American</a:t>
            </a:r>
          </a:p>
          <a:p>
            <a:r>
              <a:rPr lang="en-US" sz="2800" dirty="0" smtClean="0">
                <a:solidFill>
                  <a:schemeClr val="tx1"/>
                </a:solidFill>
              </a:rPr>
              <a:t>1% Multi Racial </a:t>
            </a:r>
            <a:r>
              <a:rPr lang="en-US" sz="2800" dirty="0" smtClean="0">
                <a:solidFill>
                  <a:schemeClr val="tx1"/>
                </a:solidFill>
              </a:rPr>
              <a:t> </a:t>
            </a:r>
            <a:endParaRPr lang="en-US" sz="2800" dirty="0">
              <a:solidFill>
                <a:schemeClr val="tx1"/>
              </a:solidFill>
            </a:endParaRPr>
          </a:p>
          <a:p>
            <a:r>
              <a:rPr lang="en-US" sz="2800" dirty="0" smtClean="0">
                <a:solidFill>
                  <a:schemeClr val="tx1"/>
                </a:solidFill>
              </a:rPr>
              <a:t>23% African </a:t>
            </a:r>
            <a:r>
              <a:rPr lang="en-US" sz="2800" dirty="0">
                <a:solidFill>
                  <a:schemeClr val="tx1"/>
                </a:solidFill>
              </a:rPr>
              <a:t>American </a:t>
            </a:r>
          </a:p>
          <a:p>
            <a:r>
              <a:rPr lang="en-US" sz="2800" dirty="0" smtClean="0">
                <a:solidFill>
                  <a:schemeClr val="tx1"/>
                </a:solidFill>
              </a:rPr>
              <a:t>74% </a:t>
            </a:r>
            <a:r>
              <a:rPr lang="en-US" sz="2800" dirty="0">
                <a:solidFill>
                  <a:schemeClr val="tx1"/>
                </a:solidFill>
              </a:rPr>
              <a:t>White </a:t>
            </a:r>
          </a:p>
          <a:p>
            <a:endParaRPr lang="en-US" sz="2800" dirty="0" smtClean="0"/>
          </a:p>
        </p:txBody>
      </p:sp>
    </p:spTree>
    <p:extLst>
      <p:ext uri="{BB962C8B-B14F-4D97-AF65-F5344CB8AC3E}">
        <p14:creationId xmlns:p14="http://schemas.microsoft.com/office/powerpoint/2010/main" val="119657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884" y="411648"/>
            <a:ext cx="8534400" cy="1693332"/>
          </a:xfrm>
        </p:spPr>
        <p:txBody>
          <a:bodyPr>
            <a:normAutofit/>
          </a:bodyPr>
          <a:lstStyle/>
          <a:p>
            <a:r>
              <a:rPr lang="en-US" sz="4800" dirty="0" smtClean="0">
                <a:solidFill>
                  <a:schemeClr val="bg1"/>
                </a:solidFill>
              </a:rPr>
              <a:t>            The Journey </a:t>
            </a:r>
            <a:endParaRPr lang="en-US" sz="48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754" y="2104980"/>
            <a:ext cx="4773082" cy="3579812"/>
          </a:xfrm>
        </p:spPr>
      </p:pic>
    </p:spTree>
    <p:extLst>
      <p:ext uri="{BB962C8B-B14F-4D97-AF65-F5344CB8AC3E}">
        <p14:creationId xmlns:p14="http://schemas.microsoft.com/office/powerpoint/2010/main" val="70378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0144" y="-2073497"/>
            <a:ext cx="8534400" cy="5543638"/>
          </a:xfrm>
        </p:spPr>
        <p:txBody>
          <a:bodyPr/>
          <a:lstStyle/>
          <a:p>
            <a:r>
              <a:rPr lang="en-US" dirty="0" smtClean="0"/>
              <a:t>             Neil Reid High School </a:t>
            </a:r>
            <a:endParaRPr lang="en-US" dirty="0"/>
          </a:p>
        </p:txBody>
      </p:sp>
      <p:sp>
        <p:nvSpPr>
          <p:cNvPr id="2" name="Text Placeholder 1"/>
          <p:cNvSpPr>
            <a:spLocks noGrp="1"/>
          </p:cNvSpPr>
          <p:nvPr>
            <p:ph idx="1"/>
          </p:nvPr>
        </p:nvSpPr>
        <p:spPr>
          <a:xfrm>
            <a:off x="1055995" y="1635618"/>
            <a:ext cx="7482698" cy="4610636"/>
          </a:xfrm>
        </p:spPr>
        <p:txBody>
          <a:bodyPr>
            <a:normAutofit fontScale="92500" lnSpcReduction="10000"/>
          </a:bodyPr>
          <a:lstStyle/>
          <a:p>
            <a:pPr marL="0" indent="0">
              <a:buNone/>
            </a:pPr>
            <a:r>
              <a:rPr lang="en-US" sz="2400" dirty="0" smtClean="0"/>
              <a:t>						</a:t>
            </a:r>
            <a:r>
              <a:rPr lang="en-US" sz="2400" b="1" u="sng" dirty="0" smtClean="0"/>
              <a:t>2015-2016</a:t>
            </a:r>
          </a:p>
          <a:p>
            <a:r>
              <a:rPr lang="en-US" sz="2400" dirty="0">
                <a:solidFill>
                  <a:schemeClr val="tx1"/>
                </a:solidFill>
              </a:rPr>
              <a:t>S</a:t>
            </a:r>
            <a:r>
              <a:rPr lang="en-US" sz="2400" dirty="0" smtClean="0">
                <a:solidFill>
                  <a:schemeClr val="tx1"/>
                </a:solidFill>
              </a:rPr>
              <a:t>tarted with a book study amongst admin group (Principal, Program Associate, Teacher Consultant, School Social Worker, School Psychologist) </a:t>
            </a:r>
          </a:p>
          <a:p>
            <a:pPr>
              <a:buFontTx/>
              <a:buChar char="-"/>
            </a:pPr>
            <a:endParaRPr lang="en-US" sz="2400" dirty="0" smtClean="0">
              <a:solidFill>
                <a:schemeClr val="tx1"/>
              </a:solidFill>
            </a:endParaRPr>
          </a:p>
          <a:p>
            <a:r>
              <a:rPr lang="en-US" sz="2400" dirty="0" smtClean="0">
                <a:solidFill>
                  <a:schemeClr val="tx1"/>
                </a:solidFill>
              </a:rPr>
              <a:t> - ½ Professional Development by trained IIRP facilitator in second semester of the year. </a:t>
            </a:r>
          </a:p>
          <a:p>
            <a:r>
              <a:rPr lang="en-US" sz="2400" dirty="0" smtClean="0">
                <a:solidFill>
                  <a:schemeClr val="tx1"/>
                </a:solidFill>
              </a:rPr>
              <a:t> Book study with teachers</a:t>
            </a:r>
            <a:r>
              <a:rPr lang="en-US" sz="2400" b="1" u="sng" dirty="0" smtClean="0">
                <a:solidFill>
                  <a:schemeClr val="tx1"/>
                </a:solidFill>
              </a:rPr>
              <a:t>: Restorative Practices Handbook</a:t>
            </a:r>
          </a:p>
          <a:p>
            <a:r>
              <a:rPr lang="en-US" sz="2400" dirty="0" smtClean="0">
                <a:solidFill>
                  <a:schemeClr val="tx1"/>
                </a:solidFill>
              </a:rPr>
              <a:t> Began using Restorative Circles in some situations</a:t>
            </a:r>
          </a:p>
          <a:p>
            <a:r>
              <a:rPr lang="en-US" sz="2400" dirty="0" smtClean="0">
                <a:solidFill>
                  <a:schemeClr val="tx1"/>
                </a:solidFill>
              </a:rPr>
              <a:t>School wide 7 Habits of Highly Effective Teens  </a:t>
            </a:r>
          </a:p>
          <a:p>
            <a:pPr marL="0" indent="0">
              <a:buNone/>
            </a:pPr>
            <a:endParaRPr lang="en-US" sz="2000" dirty="0"/>
          </a:p>
          <a:p>
            <a:pPr marL="0" indent="0">
              <a:buNone/>
            </a:pPr>
            <a:endParaRPr lang="en-US" sz="2000" dirty="0" smtClean="0"/>
          </a:p>
        </p:txBody>
      </p:sp>
      <p:pic>
        <p:nvPicPr>
          <p:cNvPr id="2050" name="Picture 2" descr="Image result for golden cir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544" y="698322"/>
            <a:ext cx="2223350" cy="21144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restorative practices hand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storative practices hand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378" y="3457911"/>
            <a:ext cx="1724025" cy="2657475"/>
          </a:xfrm>
          <a:prstGeom prst="rect">
            <a:avLst/>
          </a:prstGeom>
        </p:spPr>
      </p:pic>
    </p:spTree>
    <p:extLst>
      <p:ext uri="{BB962C8B-B14F-4D97-AF65-F5344CB8AC3E}">
        <p14:creationId xmlns:p14="http://schemas.microsoft.com/office/powerpoint/2010/main" val="3090558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2" y="167426"/>
            <a:ext cx="8534400" cy="901520"/>
          </a:xfrm>
        </p:spPr>
        <p:txBody>
          <a:bodyPr/>
          <a:lstStyle/>
          <a:p>
            <a:r>
              <a:rPr lang="en-US" dirty="0" smtClean="0"/>
              <a:t>             Neil Reid High School </a:t>
            </a:r>
            <a:endParaRPr lang="en-US" dirty="0"/>
          </a:p>
        </p:txBody>
      </p:sp>
      <p:sp>
        <p:nvSpPr>
          <p:cNvPr id="2" name="Text Placeholder 1"/>
          <p:cNvSpPr>
            <a:spLocks noGrp="1"/>
          </p:cNvSpPr>
          <p:nvPr>
            <p:ph idx="1"/>
          </p:nvPr>
        </p:nvSpPr>
        <p:spPr>
          <a:xfrm>
            <a:off x="684212" y="2125015"/>
            <a:ext cx="8596668" cy="3915177"/>
          </a:xfrm>
        </p:spPr>
        <p:txBody>
          <a:bodyPr>
            <a:normAutofit fontScale="92500"/>
          </a:bodyPr>
          <a:lstStyle/>
          <a:p>
            <a:pPr marL="0" indent="0">
              <a:buNone/>
            </a:pPr>
            <a:r>
              <a:rPr lang="en-US" sz="2000" dirty="0" smtClean="0"/>
              <a:t>						</a:t>
            </a:r>
            <a:r>
              <a:rPr lang="en-US" sz="2400" dirty="0" smtClean="0"/>
              <a:t>	</a:t>
            </a:r>
            <a:r>
              <a:rPr lang="en-US" sz="2400" b="1" u="sng" dirty="0" smtClean="0"/>
              <a:t>2016-2017</a:t>
            </a:r>
          </a:p>
          <a:p>
            <a:r>
              <a:rPr lang="en-US" sz="2400" b="1" dirty="0">
                <a:solidFill>
                  <a:schemeClr val="tx1"/>
                </a:solidFill>
              </a:rPr>
              <a:t>B</a:t>
            </a:r>
            <a:r>
              <a:rPr lang="en-US" sz="2400" b="1" dirty="0" smtClean="0">
                <a:solidFill>
                  <a:schemeClr val="tx1"/>
                </a:solidFill>
              </a:rPr>
              <a:t>ook study with teachers: Restorative Circles in Schools</a:t>
            </a:r>
          </a:p>
          <a:p>
            <a:r>
              <a:rPr lang="en-US" sz="2400" b="1" dirty="0" smtClean="0">
                <a:solidFill>
                  <a:schemeClr val="tx1"/>
                </a:solidFill>
              </a:rPr>
              <a:t>PD with all staff in </a:t>
            </a:r>
            <a:r>
              <a:rPr lang="en-US" sz="2400" b="1" u="sng" dirty="0" smtClean="0">
                <a:solidFill>
                  <a:schemeClr val="tx1"/>
                </a:solidFill>
              </a:rPr>
              <a:t>ACES (Adverse Childhood Experiences) </a:t>
            </a:r>
          </a:p>
          <a:p>
            <a:r>
              <a:rPr lang="en-US" sz="2400" b="1" dirty="0" smtClean="0">
                <a:solidFill>
                  <a:schemeClr val="tx1"/>
                </a:solidFill>
              </a:rPr>
              <a:t>Paraprofessionals did a modified book study with RP      Handbook </a:t>
            </a:r>
          </a:p>
          <a:p>
            <a:r>
              <a:rPr lang="en-US" sz="2400" b="1" dirty="0" smtClean="0">
                <a:solidFill>
                  <a:schemeClr val="tx1"/>
                </a:solidFill>
              </a:rPr>
              <a:t> Suggested to teachers that they incorporate Classroom Circles as part of daily routine in first semester</a:t>
            </a:r>
          </a:p>
          <a:p>
            <a:r>
              <a:rPr lang="en-US" sz="2400" b="1" dirty="0" smtClean="0">
                <a:solidFill>
                  <a:schemeClr val="tx1"/>
                </a:solidFill>
              </a:rPr>
              <a:t> Beginning second semester, teachers were expected to hold AM/PM Circles with homeroom students</a:t>
            </a:r>
          </a:p>
          <a:p>
            <a:pPr marL="0" indent="0">
              <a:buNone/>
            </a:pPr>
            <a:endParaRPr lang="en-US" sz="2400" dirty="0" smtClean="0"/>
          </a:p>
          <a:p>
            <a:pPr marL="0" indent="0">
              <a:buNone/>
            </a:pPr>
            <a:endParaRPr lang="en-US" sz="2400" dirty="0"/>
          </a:p>
          <a:p>
            <a:pPr marL="0" indent="0">
              <a:buNone/>
            </a:pPr>
            <a:endParaRPr lang="en-US" sz="2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629" y="1232616"/>
            <a:ext cx="1714500" cy="2667000"/>
          </a:xfrm>
          <a:prstGeom prst="rect">
            <a:avLst/>
          </a:prstGeom>
        </p:spPr>
      </p:pic>
    </p:spTree>
    <p:extLst>
      <p:ext uri="{BB962C8B-B14F-4D97-AF65-F5344CB8AC3E}">
        <p14:creationId xmlns:p14="http://schemas.microsoft.com/office/powerpoint/2010/main" val="577813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64" y="545005"/>
            <a:ext cx="9644644" cy="1507067"/>
          </a:xfrm>
        </p:spPr>
        <p:txBody>
          <a:bodyPr/>
          <a:lstStyle/>
          <a:p>
            <a:r>
              <a:rPr lang="en-US" dirty="0" smtClean="0"/>
              <a:t>		Restorative Practices Continuum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276" y="2052072"/>
            <a:ext cx="8847786" cy="1739900"/>
          </a:xfrm>
        </p:spPr>
      </p:pic>
    </p:spTree>
    <p:extLst>
      <p:ext uri="{BB962C8B-B14F-4D97-AF65-F5344CB8AC3E}">
        <p14:creationId xmlns:p14="http://schemas.microsoft.com/office/powerpoint/2010/main" val="54407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37128"/>
            <a:ext cx="8534400" cy="785610"/>
          </a:xfrm>
        </p:spPr>
        <p:txBody>
          <a:bodyPr/>
          <a:lstStyle/>
          <a:p>
            <a:r>
              <a:rPr lang="en-US" dirty="0" smtClean="0"/>
              <a:t>			</a:t>
            </a:r>
            <a:r>
              <a:rPr lang="en-US" u="sng" dirty="0" smtClean="0"/>
              <a:t>Classroom </a:t>
            </a:r>
            <a:r>
              <a:rPr lang="en-US" u="sng" dirty="0" smtClean="0"/>
              <a:t>Circles </a:t>
            </a:r>
            <a:endParaRPr lang="en-US" u="sng" dirty="0"/>
          </a:p>
        </p:txBody>
      </p:sp>
      <p:sp>
        <p:nvSpPr>
          <p:cNvPr id="3" name="Content Placeholder 2"/>
          <p:cNvSpPr>
            <a:spLocks noGrp="1"/>
          </p:cNvSpPr>
          <p:nvPr>
            <p:ph idx="1"/>
          </p:nvPr>
        </p:nvSpPr>
        <p:spPr>
          <a:xfrm>
            <a:off x="684212" y="1468192"/>
            <a:ext cx="8534400" cy="4855335"/>
          </a:xfrm>
        </p:spPr>
        <p:txBody>
          <a:bodyPr>
            <a:normAutofit/>
          </a:bodyPr>
          <a:lstStyle/>
          <a:p>
            <a:pPr fontAlgn="base"/>
            <a:r>
              <a:rPr lang="en-US" sz="2000" b="1" dirty="0">
                <a:solidFill>
                  <a:schemeClr val="tx1"/>
                </a:solidFill>
              </a:rPr>
              <a:t>Circles are one of the most distinctive and flexible forms of RP</a:t>
            </a:r>
          </a:p>
          <a:p>
            <a:pPr fontAlgn="base"/>
            <a:r>
              <a:rPr lang="en-US" sz="2000" b="1" dirty="0">
                <a:solidFill>
                  <a:schemeClr val="tx1"/>
                </a:solidFill>
              </a:rPr>
              <a:t>Circles are very effective as a proactive process for building social capital and creating class norms</a:t>
            </a:r>
          </a:p>
          <a:p>
            <a:pPr fontAlgn="base"/>
            <a:r>
              <a:rPr lang="en-US" sz="2000" b="1" dirty="0">
                <a:solidFill>
                  <a:schemeClr val="tx1"/>
                </a:solidFill>
              </a:rPr>
              <a:t>Most common way to do a circle is to arrange students chairs in a circle, ask a question, and have students respond in turn going around the circle. </a:t>
            </a:r>
          </a:p>
          <a:p>
            <a:pPr fontAlgn="base"/>
            <a:r>
              <a:rPr lang="en-US" sz="2000" b="1" dirty="0">
                <a:solidFill>
                  <a:schemeClr val="tx1"/>
                </a:solidFill>
              </a:rPr>
              <a:t>It helps to have a “talking piece” </a:t>
            </a:r>
          </a:p>
          <a:p>
            <a:pPr fontAlgn="base"/>
            <a:r>
              <a:rPr lang="en-US" sz="2000" b="1" dirty="0">
                <a:solidFill>
                  <a:schemeClr val="tx1"/>
                </a:solidFill>
              </a:rPr>
              <a:t>A benefit of the “go around” strategy is that it allows quieter students the opportunity to be heard with out having to compete with more assertive students</a:t>
            </a:r>
          </a:p>
          <a:p>
            <a:endParaRPr lang="en-US" dirty="0"/>
          </a:p>
        </p:txBody>
      </p:sp>
    </p:spTree>
    <p:extLst>
      <p:ext uri="{BB962C8B-B14F-4D97-AF65-F5344CB8AC3E}">
        <p14:creationId xmlns:p14="http://schemas.microsoft.com/office/powerpoint/2010/main" val="3153333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547" y="215879"/>
            <a:ext cx="8534400" cy="1918953"/>
          </a:xfrm>
        </p:spPr>
        <p:txBody>
          <a:bodyPr/>
          <a:lstStyle/>
          <a:p>
            <a:r>
              <a:rPr lang="en-US" dirty="0" smtClean="0"/>
              <a:t>      </a:t>
            </a:r>
            <a:r>
              <a:rPr lang="en-US" u="sng" dirty="0" smtClean="0"/>
              <a:t>Circle Expectations Examples</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105" y="1658312"/>
            <a:ext cx="6864439" cy="4794004"/>
          </a:xfrm>
        </p:spPr>
      </p:pic>
    </p:spTree>
    <p:extLst>
      <p:ext uri="{BB962C8B-B14F-4D97-AF65-F5344CB8AC3E}">
        <p14:creationId xmlns:p14="http://schemas.microsoft.com/office/powerpoint/2010/main" val="345599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137" y="1030310"/>
            <a:ext cx="5821251" cy="4134118"/>
          </a:xfrm>
        </p:spPr>
      </p:pic>
    </p:spTree>
    <p:extLst>
      <p:ext uri="{BB962C8B-B14F-4D97-AF65-F5344CB8AC3E}">
        <p14:creationId xmlns:p14="http://schemas.microsoft.com/office/powerpoint/2010/main" val="2184951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88642"/>
            <a:ext cx="9580250" cy="1751527"/>
          </a:xfrm>
        </p:spPr>
        <p:txBody>
          <a:bodyPr/>
          <a:lstStyle/>
          <a:p>
            <a:r>
              <a:rPr lang="en-US" dirty="0" smtClean="0"/>
              <a:t>       </a:t>
            </a:r>
            <a:r>
              <a:rPr lang="en-US" u="sng" dirty="0" smtClean="0"/>
              <a:t>Circle Expectations Examples</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303" y="2460453"/>
            <a:ext cx="5628068" cy="3881437"/>
          </a:xfrm>
        </p:spPr>
      </p:pic>
    </p:spTree>
    <p:extLst>
      <p:ext uri="{BB962C8B-B14F-4D97-AF65-F5344CB8AC3E}">
        <p14:creationId xmlns:p14="http://schemas.microsoft.com/office/powerpoint/2010/main" val="30817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65" y="429297"/>
            <a:ext cx="8596668" cy="1320800"/>
          </a:xfrm>
        </p:spPr>
        <p:txBody>
          <a:bodyPr/>
          <a:lstStyle/>
          <a:p>
            <a:r>
              <a:rPr lang="en-US" dirty="0" smtClean="0"/>
              <a:t>			</a:t>
            </a:r>
            <a:br>
              <a:rPr lang="en-US" dirty="0" smtClean="0"/>
            </a:br>
            <a:r>
              <a:rPr lang="en-US" dirty="0"/>
              <a:t>	</a:t>
            </a:r>
            <a:r>
              <a:rPr lang="en-US" dirty="0" smtClean="0"/>
              <a:t>		</a:t>
            </a:r>
            <a:r>
              <a:rPr lang="en-US" u="sng" dirty="0" smtClean="0"/>
              <a:t>Restorative Conferences</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440" y="2166175"/>
            <a:ext cx="6053070" cy="3242951"/>
          </a:xfrm>
        </p:spPr>
      </p:pic>
    </p:spTree>
    <p:extLst>
      <p:ext uri="{BB962C8B-B14F-4D97-AF65-F5344CB8AC3E}">
        <p14:creationId xmlns:p14="http://schemas.microsoft.com/office/powerpoint/2010/main" val="2264467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2" y="108515"/>
            <a:ext cx="8534400" cy="1507067"/>
          </a:xfrm>
        </p:spPr>
        <p:txBody>
          <a:bodyPr/>
          <a:lstStyle/>
          <a:p>
            <a:r>
              <a:rPr lang="en-US" dirty="0" smtClean="0"/>
              <a:t>             Neil Reid High School </a:t>
            </a:r>
            <a:endParaRPr lang="en-US" dirty="0"/>
          </a:p>
        </p:txBody>
      </p:sp>
      <p:sp>
        <p:nvSpPr>
          <p:cNvPr id="2" name="Text Placeholder 1"/>
          <p:cNvSpPr>
            <a:spLocks noGrp="1"/>
          </p:cNvSpPr>
          <p:nvPr>
            <p:ph idx="1"/>
          </p:nvPr>
        </p:nvSpPr>
        <p:spPr>
          <a:xfrm>
            <a:off x="1109215" y="1615582"/>
            <a:ext cx="8534400" cy="4069724"/>
          </a:xfrm>
        </p:spPr>
        <p:txBody>
          <a:bodyPr>
            <a:normAutofit fontScale="85000" lnSpcReduction="20000"/>
          </a:bodyPr>
          <a:lstStyle/>
          <a:p>
            <a:pPr marL="0" indent="0">
              <a:buNone/>
            </a:pPr>
            <a:r>
              <a:rPr lang="en-US" sz="2000" dirty="0" smtClean="0"/>
              <a:t>						</a:t>
            </a:r>
            <a:r>
              <a:rPr lang="en-US" sz="2400" dirty="0" smtClean="0"/>
              <a:t>	</a:t>
            </a:r>
            <a:r>
              <a:rPr lang="en-US" sz="2400" b="1" u="sng" dirty="0" smtClean="0"/>
              <a:t>2016-2017</a:t>
            </a:r>
          </a:p>
          <a:p>
            <a:r>
              <a:rPr lang="en-US" sz="2400" dirty="0"/>
              <a:t>	</a:t>
            </a:r>
            <a:r>
              <a:rPr lang="en-US" sz="2400" dirty="0" smtClean="0"/>
              <a:t>		- </a:t>
            </a:r>
            <a:r>
              <a:rPr lang="en-US" sz="2400" b="1" dirty="0" smtClean="0">
                <a:solidFill>
                  <a:schemeClr val="tx1"/>
                </a:solidFill>
              </a:rPr>
              <a:t>began collecting data as to how many times RP 				   was used with students. </a:t>
            </a:r>
          </a:p>
          <a:p>
            <a:r>
              <a:rPr lang="en-US" sz="2400" b="1" dirty="0">
                <a:solidFill>
                  <a:schemeClr val="tx1"/>
                </a:solidFill>
              </a:rPr>
              <a:t>	</a:t>
            </a:r>
            <a:r>
              <a:rPr lang="en-US" sz="2400" b="1" dirty="0" smtClean="0">
                <a:solidFill>
                  <a:schemeClr val="tx1"/>
                </a:solidFill>
              </a:rPr>
              <a:t>		- 1</a:t>
            </a:r>
            <a:r>
              <a:rPr lang="en-US" sz="2400" b="1" baseline="30000" dirty="0" smtClean="0">
                <a:solidFill>
                  <a:schemeClr val="tx1"/>
                </a:solidFill>
              </a:rPr>
              <a:t>st</a:t>
            </a:r>
            <a:r>
              <a:rPr lang="en-US" sz="2400" b="1" dirty="0" smtClean="0">
                <a:solidFill>
                  <a:schemeClr val="tx1"/>
                </a:solidFill>
              </a:rPr>
              <a:t> Quarter – 35 write-ups indicated RP used</a:t>
            </a:r>
          </a:p>
          <a:p>
            <a:r>
              <a:rPr lang="en-US" sz="2400" b="1" dirty="0">
                <a:solidFill>
                  <a:schemeClr val="tx1"/>
                </a:solidFill>
              </a:rPr>
              <a:t>	</a:t>
            </a:r>
            <a:r>
              <a:rPr lang="en-US" sz="2400" b="1" dirty="0" smtClean="0">
                <a:solidFill>
                  <a:schemeClr val="tx1"/>
                </a:solidFill>
              </a:rPr>
              <a:t>		- 2</a:t>
            </a:r>
            <a:r>
              <a:rPr lang="en-US" sz="2400" b="1" baseline="30000" dirty="0" smtClean="0">
                <a:solidFill>
                  <a:schemeClr val="tx1"/>
                </a:solidFill>
              </a:rPr>
              <a:t>nd</a:t>
            </a:r>
            <a:r>
              <a:rPr lang="en-US" sz="2400" b="1" dirty="0" smtClean="0">
                <a:solidFill>
                  <a:schemeClr val="tx1"/>
                </a:solidFill>
              </a:rPr>
              <a:t> Quarter – 16 write-ups indicated RP used</a:t>
            </a:r>
          </a:p>
          <a:p>
            <a:r>
              <a:rPr lang="en-US" sz="2400" b="1" dirty="0">
                <a:solidFill>
                  <a:schemeClr val="tx1"/>
                </a:solidFill>
              </a:rPr>
              <a:t>	</a:t>
            </a:r>
            <a:r>
              <a:rPr lang="en-US" sz="2400" b="1" dirty="0" smtClean="0">
                <a:solidFill>
                  <a:schemeClr val="tx1"/>
                </a:solidFill>
              </a:rPr>
              <a:t>		- 3</a:t>
            </a:r>
            <a:r>
              <a:rPr lang="en-US" sz="2400" b="1" baseline="30000" dirty="0" smtClean="0">
                <a:solidFill>
                  <a:schemeClr val="tx1"/>
                </a:solidFill>
              </a:rPr>
              <a:t>rd</a:t>
            </a:r>
            <a:r>
              <a:rPr lang="en-US" sz="2400" b="1" dirty="0" smtClean="0">
                <a:solidFill>
                  <a:schemeClr val="tx1"/>
                </a:solidFill>
              </a:rPr>
              <a:t> Quarter – 28 write-ups indicated RP used </a:t>
            </a:r>
          </a:p>
          <a:p>
            <a:r>
              <a:rPr lang="en-US" sz="2400" b="1" dirty="0">
                <a:solidFill>
                  <a:schemeClr val="tx1"/>
                </a:solidFill>
              </a:rPr>
              <a:t>	</a:t>
            </a:r>
            <a:r>
              <a:rPr lang="en-US" sz="2400" b="1" dirty="0" smtClean="0">
                <a:solidFill>
                  <a:schemeClr val="tx1"/>
                </a:solidFill>
              </a:rPr>
              <a:t>		- 4</a:t>
            </a:r>
            <a:r>
              <a:rPr lang="en-US" sz="2400" b="1" baseline="30000" dirty="0" smtClean="0">
                <a:solidFill>
                  <a:schemeClr val="tx1"/>
                </a:solidFill>
              </a:rPr>
              <a:t>th</a:t>
            </a:r>
            <a:r>
              <a:rPr lang="en-US" sz="2400" b="1" dirty="0" smtClean="0">
                <a:solidFill>
                  <a:schemeClr val="tx1"/>
                </a:solidFill>
              </a:rPr>
              <a:t> Quarter – 16 write-ups indicated RP used </a:t>
            </a:r>
            <a:endParaRPr lang="en-US" sz="2400" b="1" dirty="0">
              <a:solidFill>
                <a:schemeClr val="tx1"/>
              </a:solidFill>
            </a:endParaRPr>
          </a:p>
          <a:p>
            <a:endParaRPr lang="en-US" sz="2400" b="1" dirty="0" smtClean="0">
              <a:solidFill>
                <a:schemeClr val="tx1"/>
              </a:solidFill>
            </a:endParaRPr>
          </a:p>
          <a:p>
            <a:pPr marL="0" indent="0">
              <a:buNone/>
            </a:pPr>
            <a:r>
              <a:rPr lang="en-US" sz="2400" b="1" dirty="0" smtClean="0">
                <a:solidFill>
                  <a:schemeClr val="tx1"/>
                </a:solidFill>
              </a:rPr>
              <a:t>* Before 17/18 school year – several staff attended a RP seminar and I attended a 4 day training through  </a:t>
            </a:r>
            <a:r>
              <a:rPr lang="en-US" sz="2400" b="1" dirty="0">
                <a:solidFill>
                  <a:schemeClr val="tx1"/>
                </a:solidFill>
              </a:rPr>
              <a:t>Michigan Restorative Practices Trainers and </a:t>
            </a:r>
            <a:r>
              <a:rPr lang="en-US" sz="2400" b="1" dirty="0" smtClean="0">
                <a:solidFill>
                  <a:schemeClr val="tx1"/>
                </a:solidFill>
              </a:rPr>
              <a:t>Consultants. I can facilitate a ½ day RP session for staff.</a:t>
            </a:r>
            <a:endParaRPr lang="en-US" sz="2400" b="1" dirty="0">
              <a:solidFill>
                <a:schemeClr val="tx1"/>
              </a:solidFill>
            </a:endParaRPr>
          </a:p>
          <a:p>
            <a:pPr marL="0" indent="0">
              <a:buNone/>
            </a:pPr>
            <a:endParaRPr lang="en-US" sz="2400" dirty="0" smtClean="0"/>
          </a:p>
        </p:txBody>
      </p:sp>
    </p:spTree>
    <p:extLst>
      <p:ext uri="{BB962C8B-B14F-4D97-AF65-F5344CB8AC3E}">
        <p14:creationId xmlns:p14="http://schemas.microsoft.com/office/powerpoint/2010/main" val="2075326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99" y="340335"/>
            <a:ext cx="8534400" cy="805885"/>
          </a:xfrm>
        </p:spPr>
        <p:txBody>
          <a:bodyPr/>
          <a:lstStyle/>
          <a:p>
            <a:r>
              <a:rPr lang="en-US" dirty="0" smtClean="0"/>
              <a:t>			2017 – 2018 School Year</a:t>
            </a:r>
            <a:endParaRPr lang="en-US" dirty="0"/>
          </a:p>
        </p:txBody>
      </p:sp>
      <p:sp>
        <p:nvSpPr>
          <p:cNvPr id="3" name="Content Placeholder 2"/>
          <p:cNvSpPr>
            <a:spLocks noGrp="1"/>
          </p:cNvSpPr>
          <p:nvPr>
            <p:ph idx="1"/>
          </p:nvPr>
        </p:nvSpPr>
        <p:spPr>
          <a:xfrm>
            <a:off x="677334" y="1609859"/>
            <a:ext cx="8596668" cy="4932609"/>
          </a:xfrm>
        </p:spPr>
        <p:txBody>
          <a:bodyPr>
            <a:normAutofit lnSpcReduction="10000"/>
          </a:bodyPr>
          <a:lstStyle/>
          <a:p>
            <a:r>
              <a:rPr lang="en-US" sz="2000" b="1" dirty="0" smtClean="0">
                <a:solidFill>
                  <a:schemeClr val="tx1"/>
                </a:solidFill>
              </a:rPr>
              <a:t>Effective August 1, 2017, there were a series of revisions to Michigan’s Zero Tolerance Laws. The new laws require consideration of seven factors in EVERY case of suspension/expulsion except for FIREARMS</a:t>
            </a:r>
          </a:p>
          <a:p>
            <a:pPr lvl="6"/>
            <a:r>
              <a:rPr lang="en-US" sz="2000" b="1" dirty="0" smtClean="0">
                <a:solidFill>
                  <a:schemeClr val="tx1"/>
                </a:solidFill>
              </a:rPr>
              <a:t>The 7 Factors</a:t>
            </a:r>
          </a:p>
          <a:p>
            <a:pPr marL="3086100" lvl="6" indent="-342900">
              <a:buFont typeface="+mj-lt"/>
              <a:buAutoNum type="arabicPeriod"/>
            </a:pPr>
            <a:r>
              <a:rPr lang="en-US" sz="2000" b="1" dirty="0" smtClean="0">
                <a:solidFill>
                  <a:schemeClr val="tx1"/>
                </a:solidFill>
              </a:rPr>
              <a:t>Age</a:t>
            </a:r>
          </a:p>
          <a:p>
            <a:pPr marL="3086100" lvl="6" indent="-342900">
              <a:buFont typeface="+mj-lt"/>
              <a:buAutoNum type="arabicPeriod"/>
            </a:pPr>
            <a:r>
              <a:rPr lang="en-US" sz="2000" b="1" dirty="0" smtClean="0">
                <a:solidFill>
                  <a:schemeClr val="tx1"/>
                </a:solidFill>
              </a:rPr>
              <a:t>Disciplinary History</a:t>
            </a:r>
          </a:p>
          <a:p>
            <a:pPr marL="3086100" lvl="6" indent="-342900">
              <a:buFont typeface="+mj-lt"/>
              <a:buAutoNum type="arabicPeriod"/>
            </a:pPr>
            <a:r>
              <a:rPr lang="en-US" sz="2000" b="1" dirty="0" smtClean="0">
                <a:solidFill>
                  <a:schemeClr val="tx1"/>
                </a:solidFill>
              </a:rPr>
              <a:t>Disability</a:t>
            </a:r>
          </a:p>
          <a:p>
            <a:pPr marL="3086100" lvl="6" indent="-342900">
              <a:buFont typeface="+mj-lt"/>
              <a:buAutoNum type="arabicPeriod"/>
            </a:pPr>
            <a:r>
              <a:rPr lang="en-US" sz="2000" b="1" dirty="0" smtClean="0">
                <a:solidFill>
                  <a:schemeClr val="tx1"/>
                </a:solidFill>
              </a:rPr>
              <a:t>Seriousness of behavior</a:t>
            </a:r>
          </a:p>
          <a:p>
            <a:pPr marL="3086100" lvl="6" indent="-342900">
              <a:buFont typeface="+mj-lt"/>
              <a:buAutoNum type="arabicPeriod"/>
            </a:pPr>
            <a:r>
              <a:rPr lang="en-US" sz="2000" b="1" dirty="0" smtClean="0">
                <a:solidFill>
                  <a:schemeClr val="tx1"/>
                </a:solidFill>
              </a:rPr>
              <a:t>Whether behavior posed safety risk</a:t>
            </a:r>
          </a:p>
          <a:p>
            <a:pPr marL="4000500" lvl="8" indent="-342900">
              <a:buFont typeface="+mj-lt"/>
              <a:buAutoNum type="arabicPeriod"/>
            </a:pPr>
            <a:r>
              <a:rPr lang="en-US" sz="2000" b="1" dirty="0" smtClean="0">
                <a:solidFill>
                  <a:schemeClr val="tx1"/>
                </a:solidFill>
              </a:rPr>
              <a:t>Was the student a danger to self?</a:t>
            </a:r>
          </a:p>
          <a:p>
            <a:pPr marL="4000500" lvl="8" indent="-342900">
              <a:buFont typeface="+mj-lt"/>
              <a:buAutoNum type="arabicPeriod"/>
            </a:pPr>
            <a:r>
              <a:rPr lang="en-US" sz="2000" b="1" dirty="0" smtClean="0">
                <a:solidFill>
                  <a:schemeClr val="tx1"/>
                </a:solidFill>
              </a:rPr>
              <a:t>Was the student a danger to others?</a:t>
            </a:r>
            <a:endParaRPr lang="en-US" sz="2000" b="1" dirty="0">
              <a:solidFill>
                <a:schemeClr val="tx1"/>
              </a:solidFill>
            </a:endParaRPr>
          </a:p>
          <a:p>
            <a:pPr marL="4000500" lvl="8" indent="-342900">
              <a:buFont typeface="+mj-lt"/>
              <a:buAutoNum type="arabicPeriod"/>
            </a:pPr>
            <a:endParaRPr lang="en-US" sz="1800" dirty="0" smtClean="0"/>
          </a:p>
          <a:p>
            <a:pPr marL="4000500" lvl="8" indent="-342900">
              <a:buFont typeface="+mj-lt"/>
              <a:buAutoNum type="arabicPeriod"/>
            </a:pPr>
            <a:endParaRPr lang="en-US" sz="1800" dirty="0"/>
          </a:p>
        </p:txBody>
      </p:sp>
    </p:spTree>
    <p:extLst>
      <p:ext uri="{BB962C8B-B14F-4D97-AF65-F5344CB8AC3E}">
        <p14:creationId xmlns:p14="http://schemas.microsoft.com/office/powerpoint/2010/main" val="3422168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67" y="-316488"/>
            <a:ext cx="8534400" cy="1507067"/>
          </a:xfrm>
        </p:spPr>
        <p:txBody>
          <a:bodyPr/>
          <a:lstStyle/>
          <a:p>
            <a:r>
              <a:rPr lang="en-US" dirty="0" smtClean="0"/>
              <a:t>						7 Factors (continued) </a:t>
            </a:r>
            <a:endParaRPr lang="en-US" dirty="0"/>
          </a:p>
        </p:txBody>
      </p:sp>
      <p:sp>
        <p:nvSpPr>
          <p:cNvPr id="3" name="Content Placeholder 2"/>
          <p:cNvSpPr>
            <a:spLocks noGrp="1"/>
          </p:cNvSpPr>
          <p:nvPr>
            <p:ph idx="1"/>
          </p:nvPr>
        </p:nvSpPr>
        <p:spPr>
          <a:xfrm>
            <a:off x="677334" y="1352283"/>
            <a:ext cx="8596668" cy="4689080"/>
          </a:xfrm>
        </p:spPr>
        <p:txBody>
          <a:bodyPr/>
          <a:lstStyle/>
          <a:p>
            <a:pPr marL="4000500" lvl="8" indent="-342900">
              <a:buFont typeface="+mj-lt"/>
              <a:buAutoNum type="arabicPeriod"/>
            </a:pPr>
            <a:endParaRPr lang="en-US" sz="1800" dirty="0"/>
          </a:p>
          <a:p>
            <a:pPr marL="4000500" lvl="8" indent="-342900">
              <a:buFont typeface="+mj-lt"/>
              <a:buAutoNum type="arabicPeriod"/>
            </a:pPr>
            <a:endParaRPr lang="en-US" sz="1800" dirty="0" smtClean="0"/>
          </a:p>
          <a:p>
            <a:pPr marL="4000500" lvl="8" indent="-342900">
              <a:buFont typeface="+mj-lt"/>
              <a:buAutoNum type="arabicPeriod"/>
            </a:pPr>
            <a:endParaRPr lang="en-US" sz="1800" dirty="0"/>
          </a:p>
          <a:p>
            <a:pPr marL="4000500" lvl="8" indent="-342900">
              <a:buFont typeface="+mj-lt"/>
              <a:buAutoNum type="arabicPeriod"/>
            </a:pPr>
            <a:endParaRPr lang="en-US" sz="1800" dirty="0" smtClean="0"/>
          </a:p>
          <a:p>
            <a:pPr marL="4000500" lvl="8" indent="-342900">
              <a:buFont typeface="+mj-lt"/>
              <a:buAutoNum type="arabicPeriod"/>
            </a:pPr>
            <a:endParaRPr lang="en-US" sz="1800" dirty="0"/>
          </a:p>
          <a:p>
            <a:endParaRPr lang="en-US" dirty="0"/>
          </a:p>
        </p:txBody>
      </p:sp>
      <p:sp>
        <p:nvSpPr>
          <p:cNvPr id="4" name="TextBox 3"/>
          <p:cNvSpPr txBox="1"/>
          <p:nvPr/>
        </p:nvSpPr>
        <p:spPr>
          <a:xfrm>
            <a:off x="1712890" y="1487291"/>
            <a:ext cx="8371268" cy="4093428"/>
          </a:xfrm>
          <a:prstGeom prst="rect">
            <a:avLst/>
          </a:prstGeom>
          <a:noFill/>
        </p:spPr>
        <p:txBody>
          <a:bodyPr wrap="square" rtlCol="0">
            <a:spAutoFit/>
          </a:bodyPr>
          <a:lstStyle/>
          <a:p>
            <a:r>
              <a:rPr lang="en-US" sz="2000" dirty="0" smtClean="0"/>
              <a:t>6. Use of Restorative Practices MCL 380.1310c – </a:t>
            </a:r>
            <a:r>
              <a:rPr lang="en-US" sz="2000" i="1" dirty="0" smtClean="0"/>
              <a:t>“practices that emphasize repairing the harm to the victim and the school caused by a pupil’s misconduct.’ </a:t>
            </a:r>
          </a:p>
          <a:p>
            <a:r>
              <a:rPr lang="en-US" sz="2000" i="1" dirty="0"/>
              <a:t>	</a:t>
            </a:r>
            <a:r>
              <a:rPr lang="en-US" sz="2000" i="1" dirty="0" smtClean="0"/>
              <a:t>		</a:t>
            </a:r>
            <a:r>
              <a:rPr lang="en-US" sz="2000" u="sng" dirty="0" smtClean="0"/>
              <a:t>They may include: </a:t>
            </a:r>
          </a:p>
          <a:p>
            <a:r>
              <a:rPr lang="en-US" sz="2000" dirty="0"/>
              <a:t>	</a:t>
            </a:r>
            <a:r>
              <a:rPr lang="en-US" sz="2000" dirty="0" smtClean="0"/>
              <a:t>				- Victim/offender conferences</a:t>
            </a:r>
          </a:p>
          <a:p>
            <a:r>
              <a:rPr lang="en-US" sz="2000" dirty="0"/>
              <a:t>	</a:t>
            </a:r>
            <a:r>
              <a:rPr lang="en-US" sz="2000" dirty="0" smtClean="0"/>
              <a:t>				- Opportunity for the offender to accept responsibility and “repair the harm” </a:t>
            </a:r>
          </a:p>
          <a:p>
            <a:endParaRPr lang="en-US" sz="2000" dirty="0" smtClean="0"/>
          </a:p>
          <a:p>
            <a:r>
              <a:rPr lang="en-US" sz="2000" dirty="0"/>
              <a:t>	</a:t>
            </a:r>
            <a:r>
              <a:rPr lang="en-US" sz="2000" dirty="0" smtClean="0"/>
              <a:t>		</a:t>
            </a:r>
            <a:r>
              <a:rPr lang="en-US" sz="2000" u="sng" dirty="0" smtClean="0"/>
              <a:t>They may require the offender to: </a:t>
            </a:r>
          </a:p>
          <a:p>
            <a:r>
              <a:rPr lang="en-US" sz="2000" dirty="0" smtClean="0"/>
              <a:t>					- Apologize</a:t>
            </a:r>
          </a:p>
          <a:p>
            <a:r>
              <a:rPr lang="en-US" sz="2000" dirty="0"/>
              <a:t>	</a:t>
            </a:r>
            <a:r>
              <a:rPr lang="en-US" sz="2000" dirty="0" smtClean="0"/>
              <a:t>				- Participate in community service, restoration 					or counseling</a:t>
            </a:r>
          </a:p>
          <a:p>
            <a:r>
              <a:rPr lang="en-US" sz="2000" dirty="0"/>
              <a:t>	</a:t>
            </a:r>
            <a:r>
              <a:rPr lang="en-US" sz="2000" dirty="0" smtClean="0"/>
              <a:t>				- Pay restitution </a:t>
            </a:r>
            <a:endParaRPr lang="en-US" sz="2000" dirty="0"/>
          </a:p>
        </p:txBody>
      </p:sp>
    </p:spTree>
    <p:extLst>
      <p:ext uri="{BB962C8B-B14F-4D97-AF65-F5344CB8AC3E}">
        <p14:creationId xmlns:p14="http://schemas.microsoft.com/office/powerpoint/2010/main" val="3309612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363" y="77034"/>
            <a:ext cx="8534400" cy="1507067"/>
          </a:xfrm>
        </p:spPr>
        <p:txBody>
          <a:bodyPr/>
          <a:lstStyle/>
          <a:p>
            <a:r>
              <a:rPr lang="en-US" dirty="0" smtClean="0"/>
              <a:t>					7 Factors (continued) </a:t>
            </a:r>
            <a:endParaRPr lang="en-US" dirty="0"/>
          </a:p>
        </p:txBody>
      </p:sp>
      <p:sp>
        <p:nvSpPr>
          <p:cNvPr id="3" name="Content Placeholder 2"/>
          <p:cNvSpPr>
            <a:spLocks noGrp="1"/>
          </p:cNvSpPr>
          <p:nvPr>
            <p:ph idx="1"/>
          </p:nvPr>
        </p:nvSpPr>
        <p:spPr>
          <a:xfrm>
            <a:off x="677334" y="1352283"/>
            <a:ext cx="8596668" cy="4689080"/>
          </a:xfrm>
        </p:spPr>
        <p:txBody>
          <a:bodyPr/>
          <a:lstStyle/>
          <a:p>
            <a:pPr marL="4000500" lvl="8" indent="-342900">
              <a:buFont typeface="+mj-lt"/>
              <a:buAutoNum type="arabicPeriod"/>
            </a:pPr>
            <a:endParaRPr lang="en-US" sz="1800" dirty="0"/>
          </a:p>
          <a:p>
            <a:pPr marL="4000500" lvl="8" indent="-342900">
              <a:buFont typeface="+mj-lt"/>
              <a:buAutoNum type="arabicPeriod"/>
            </a:pPr>
            <a:endParaRPr lang="en-US" sz="1800" dirty="0" smtClean="0"/>
          </a:p>
          <a:p>
            <a:pPr marL="4000500" lvl="8" indent="-342900">
              <a:buFont typeface="+mj-lt"/>
              <a:buAutoNum type="arabicPeriod"/>
            </a:pPr>
            <a:endParaRPr lang="en-US" sz="1800" dirty="0"/>
          </a:p>
          <a:p>
            <a:pPr marL="4000500" lvl="8" indent="-342900">
              <a:buFont typeface="+mj-lt"/>
              <a:buAutoNum type="arabicPeriod"/>
            </a:pPr>
            <a:endParaRPr lang="en-US" sz="1800" dirty="0" smtClean="0"/>
          </a:p>
          <a:p>
            <a:pPr marL="4000500" lvl="8" indent="-342900">
              <a:buFont typeface="+mj-lt"/>
              <a:buAutoNum type="arabicPeriod"/>
            </a:pPr>
            <a:endParaRPr lang="en-US" sz="1800" dirty="0"/>
          </a:p>
          <a:p>
            <a:endParaRPr lang="en-US" dirty="0"/>
          </a:p>
        </p:txBody>
      </p:sp>
      <p:sp>
        <p:nvSpPr>
          <p:cNvPr id="4" name="TextBox 3"/>
          <p:cNvSpPr txBox="1"/>
          <p:nvPr/>
        </p:nvSpPr>
        <p:spPr>
          <a:xfrm>
            <a:off x="1867436" y="1584101"/>
            <a:ext cx="8371268" cy="3416320"/>
          </a:xfrm>
          <a:prstGeom prst="rect">
            <a:avLst/>
          </a:prstGeom>
          <a:noFill/>
        </p:spPr>
        <p:txBody>
          <a:bodyPr wrap="square" rtlCol="0">
            <a:spAutoFit/>
          </a:bodyPr>
          <a:lstStyle/>
          <a:p>
            <a:r>
              <a:rPr lang="en-US" sz="2400" dirty="0" smtClean="0"/>
              <a:t>7. </a:t>
            </a:r>
            <a:r>
              <a:rPr lang="en-US" sz="2400" b="1" u="sng" dirty="0" smtClean="0"/>
              <a:t>RESTORATIVE PRACTICES </a:t>
            </a:r>
            <a:r>
              <a:rPr lang="en-US" sz="2400" dirty="0" smtClean="0"/>
              <a:t>should be the first consideration when dealing with: </a:t>
            </a:r>
          </a:p>
          <a:p>
            <a:r>
              <a:rPr lang="en-US" sz="2400" dirty="0" smtClean="0"/>
              <a:t>				- Bullying</a:t>
            </a:r>
          </a:p>
          <a:p>
            <a:r>
              <a:rPr lang="en-US" sz="2400" dirty="0"/>
              <a:t>	</a:t>
            </a:r>
            <a:r>
              <a:rPr lang="en-US" sz="2400" dirty="0" smtClean="0"/>
              <a:t>			- Verbal and Physical Conflicts</a:t>
            </a:r>
          </a:p>
          <a:p>
            <a:r>
              <a:rPr lang="en-US" sz="2400" dirty="0"/>
              <a:t>	</a:t>
            </a:r>
            <a:r>
              <a:rPr lang="en-US" sz="2400" dirty="0" smtClean="0"/>
              <a:t>			- Theft</a:t>
            </a:r>
          </a:p>
          <a:p>
            <a:r>
              <a:rPr lang="en-US" sz="2400" dirty="0"/>
              <a:t>	</a:t>
            </a:r>
            <a:r>
              <a:rPr lang="en-US" sz="2400" dirty="0" smtClean="0"/>
              <a:t>			- Property Damage</a:t>
            </a:r>
          </a:p>
          <a:p>
            <a:r>
              <a:rPr lang="en-US" sz="2400" dirty="0"/>
              <a:t>	</a:t>
            </a:r>
            <a:r>
              <a:rPr lang="en-US" sz="2400" dirty="0" smtClean="0"/>
              <a:t>			- Class Disruption 	</a:t>
            </a:r>
          </a:p>
          <a:p>
            <a:r>
              <a:rPr lang="en-US" sz="2400" dirty="0"/>
              <a:t>	</a:t>
            </a:r>
            <a:r>
              <a:rPr lang="en-US" sz="2400" dirty="0" smtClean="0"/>
              <a:t>			- Harassment and Cyberbullying</a:t>
            </a:r>
          </a:p>
          <a:p>
            <a:r>
              <a:rPr lang="en-US" sz="2400" dirty="0"/>
              <a:t>	</a:t>
            </a:r>
            <a:r>
              <a:rPr lang="en-US" sz="2400" dirty="0" smtClean="0"/>
              <a:t>			- Interpersonal Conflicts </a:t>
            </a:r>
          </a:p>
        </p:txBody>
      </p:sp>
    </p:spTree>
    <p:extLst>
      <p:ext uri="{BB962C8B-B14F-4D97-AF65-F5344CB8AC3E}">
        <p14:creationId xmlns:p14="http://schemas.microsoft.com/office/powerpoint/2010/main" val="1201864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3184"/>
            <a:ext cx="8534400" cy="1622737"/>
          </a:xfrm>
        </p:spPr>
        <p:txBody>
          <a:bodyPr/>
          <a:lstStyle/>
          <a:p>
            <a:r>
              <a:rPr lang="en-US" dirty="0" smtClean="0"/>
              <a:t>			2017 – 2018 School Year</a:t>
            </a:r>
            <a:endParaRPr lang="en-US" dirty="0"/>
          </a:p>
        </p:txBody>
      </p:sp>
      <p:sp>
        <p:nvSpPr>
          <p:cNvPr id="4" name="TextBox 3"/>
          <p:cNvSpPr txBox="1"/>
          <p:nvPr/>
        </p:nvSpPr>
        <p:spPr>
          <a:xfrm>
            <a:off x="1942049" y="1545465"/>
            <a:ext cx="7276563" cy="5478423"/>
          </a:xfrm>
          <a:prstGeom prst="rect">
            <a:avLst/>
          </a:prstGeom>
          <a:noFill/>
        </p:spPr>
        <p:txBody>
          <a:bodyPr wrap="square" rtlCol="0">
            <a:spAutoFit/>
          </a:bodyPr>
          <a:lstStyle/>
          <a:p>
            <a:r>
              <a:rPr lang="en-US" sz="2400" dirty="0" smtClean="0"/>
              <a:t>AM – Classroom Circles</a:t>
            </a:r>
          </a:p>
          <a:p>
            <a:r>
              <a:rPr lang="en-US" sz="2400" dirty="0" smtClean="0"/>
              <a:t>PM – Classroom Circles</a:t>
            </a:r>
          </a:p>
          <a:p>
            <a:endParaRPr lang="en-US" sz="2400" dirty="0"/>
          </a:p>
          <a:p>
            <a:r>
              <a:rPr lang="en-US" sz="2400" dirty="0" smtClean="0"/>
              <a:t>Look at disaggregating the RP Data into one of the following categories:</a:t>
            </a:r>
          </a:p>
          <a:p>
            <a:endParaRPr lang="en-US" sz="2400" dirty="0"/>
          </a:p>
          <a:p>
            <a:r>
              <a:rPr lang="en-US" sz="2400" dirty="0"/>
              <a:t>				- Bullying</a:t>
            </a:r>
          </a:p>
          <a:p>
            <a:r>
              <a:rPr lang="en-US" sz="2400" dirty="0"/>
              <a:t>				- Verbal and Physical Conflicts</a:t>
            </a:r>
          </a:p>
          <a:p>
            <a:r>
              <a:rPr lang="en-US" sz="2400" dirty="0"/>
              <a:t>				- Theft</a:t>
            </a:r>
          </a:p>
          <a:p>
            <a:r>
              <a:rPr lang="en-US" sz="2400" dirty="0"/>
              <a:t>				- Property Damage</a:t>
            </a:r>
          </a:p>
          <a:p>
            <a:r>
              <a:rPr lang="en-US" sz="2400" dirty="0"/>
              <a:t>				- Class Disruption 	</a:t>
            </a:r>
          </a:p>
          <a:p>
            <a:r>
              <a:rPr lang="en-US" sz="2400" dirty="0"/>
              <a:t>				- Harassment and Cyberbullying</a:t>
            </a:r>
          </a:p>
          <a:p>
            <a:r>
              <a:rPr lang="en-US" sz="2400" dirty="0"/>
              <a:t>				- Interpersonal Conflicts </a:t>
            </a:r>
            <a:endParaRPr lang="en-US" sz="2400" dirty="0" smtClean="0"/>
          </a:p>
          <a:p>
            <a:endParaRPr lang="en-US" sz="2000" dirty="0"/>
          </a:p>
          <a:p>
            <a:endParaRPr lang="en-US" dirty="0"/>
          </a:p>
        </p:txBody>
      </p:sp>
    </p:spTree>
    <p:extLst>
      <p:ext uri="{BB962C8B-B14F-4D97-AF65-F5344CB8AC3E}">
        <p14:creationId xmlns:p14="http://schemas.microsoft.com/office/powerpoint/2010/main" val="1850887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37" y="340335"/>
            <a:ext cx="8534400" cy="1507067"/>
          </a:xfrm>
        </p:spPr>
        <p:txBody>
          <a:bodyPr/>
          <a:lstStyle/>
          <a:p>
            <a:r>
              <a:rPr lang="en-US" dirty="0" smtClean="0"/>
              <a:t>			2017 – 2018 School Year</a:t>
            </a:r>
            <a:endParaRPr lang="en-US" dirty="0"/>
          </a:p>
        </p:txBody>
      </p:sp>
      <p:sp>
        <p:nvSpPr>
          <p:cNvPr id="4" name="TextBox 3"/>
          <p:cNvSpPr txBox="1"/>
          <p:nvPr/>
        </p:nvSpPr>
        <p:spPr>
          <a:xfrm>
            <a:off x="1596980" y="1674254"/>
            <a:ext cx="7276563" cy="5293757"/>
          </a:xfrm>
          <a:prstGeom prst="rect">
            <a:avLst/>
          </a:prstGeom>
          <a:noFill/>
        </p:spPr>
        <p:txBody>
          <a:bodyPr wrap="square" rtlCol="0">
            <a:spAutoFit/>
          </a:bodyPr>
          <a:lstStyle/>
          <a:p>
            <a:r>
              <a:rPr lang="en-US" sz="2800" dirty="0" smtClean="0"/>
              <a:t>In addition, staff started using a new Student Social/Emotional Learning Survey to help write meaningful IEP Goals/Objectives. </a:t>
            </a:r>
          </a:p>
          <a:p>
            <a:endParaRPr lang="en-US" sz="2800" dirty="0"/>
          </a:p>
          <a:p>
            <a:r>
              <a:rPr lang="en-US" sz="2800" dirty="0"/>
              <a:t>	</a:t>
            </a:r>
            <a:r>
              <a:rPr lang="en-US" sz="2800" dirty="0" smtClean="0"/>
              <a:t>		* Self Awareness</a:t>
            </a:r>
          </a:p>
          <a:p>
            <a:r>
              <a:rPr lang="en-US" sz="2800" dirty="0"/>
              <a:t>	</a:t>
            </a:r>
            <a:r>
              <a:rPr lang="en-US" sz="2800" dirty="0" smtClean="0"/>
              <a:t>		* Self Management</a:t>
            </a:r>
          </a:p>
          <a:p>
            <a:r>
              <a:rPr lang="en-US" sz="2800" dirty="0"/>
              <a:t>	</a:t>
            </a:r>
            <a:r>
              <a:rPr lang="en-US" sz="2800" dirty="0" smtClean="0"/>
              <a:t>		* Social Awareness</a:t>
            </a:r>
          </a:p>
          <a:p>
            <a:r>
              <a:rPr lang="en-US" sz="2800" dirty="0"/>
              <a:t>	</a:t>
            </a:r>
            <a:r>
              <a:rPr lang="en-US" sz="2800" dirty="0" smtClean="0"/>
              <a:t>		* Relationship Skills</a:t>
            </a:r>
          </a:p>
          <a:p>
            <a:r>
              <a:rPr lang="en-US" sz="2800" dirty="0"/>
              <a:t>	</a:t>
            </a:r>
            <a:r>
              <a:rPr lang="en-US" sz="2800" dirty="0" smtClean="0"/>
              <a:t>		* Responsible Decision Making</a:t>
            </a:r>
          </a:p>
          <a:p>
            <a:endParaRPr lang="en-US" sz="2000" dirty="0" smtClean="0"/>
          </a:p>
          <a:p>
            <a:endParaRPr lang="en-US" sz="2000" dirty="0"/>
          </a:p>
          <a:p>
            <a:endParaRPr lang="en-US" dirty="0"/>
          </a:p>
        </p:txBody>
      </p:sp>
    </p:spTree>
    <p:extLst>
      <p:ext uri="{BB962C8B-B14F-4D97-AF65-F5344CB8AC3E}">
        <p14:creationId xmlns:p14="http://schemas.microsoft.com/office/powerpoint/2010/main" val="2953148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Suspensions are down!!!</a:t>
            </a:r>
            <a:endParaRPr lang="en-US"/>
          </a:p>
        </p:txBody>
      </p:sp>
      <p:graphicFrame>
        <p:nvGraphicFramePr>
          <p:cNvPr id="4" name="Content Placeholder 3"/>
          <p:cNvGraphicFramePr>
            <a:graphicFrameLocks noGrp="1"/>
          </p:cNvGraphicFramePr>
          <p:nvPr>
            <p:ph idx="1"/>
            <p:extLst/>
          </p:nvPr>
        </p:nvGraphicFramePr>
        <p:xfrm>
          <a:off x="677863" y="1622736"/>
          <a:ext cx="8596311" cy="4043968"/>
        </p:xfrm>
        <a:graphic>
          <a:graphicData uri="http://schemas.openxmlformats.org/drawingml/2006/table">
            <a:tbl>
              <a:tblPr firstRow="1" bandRow="1">
                <a:tableStyleId>{5C22544A-7EE6-4342-B048-85BDC9FD1C3A}</a:tableStyleId>
              </a:tblPr>
              <a:tblGrid>
                <a:gridCol w="2865437"/>
                <a:gridCol w="2865437"/>
                <a:gridCol w="2865437"/>
              </a:tblGrid>
              <a:tr h="1010992">
                <a:tc>
                  <a:txBody>
                    <a:bodyPr/>
                    <a:lstStyle/>
                    <a:p>
                      <a:r>
                        <a:rPr lang="en-US" dirty="0" smtClean="0"/>
                        <a:t>School Year</a:t>
                      </a:r>
                      <a:endParaRPr lang="en-US" dirty="0"/>
                    </a:p>
                  </a:txBody>
                  <a:tcPr/>
                </a:tc>
                <a:tc>
                  <a:txBody>
                    <a:bodyPr/>
                    <a:lstStyle/>
                    <a:p>
                      <a:r>
                        <a:rPr lang="en-US" smtClean="0"/>
                        <a:t># of Days Suspended</a:t>
                      </a:r>
                      <a:endParaRPr lang="en-US"/>
                    </a:p>
                  </a:txBody>
                  <a:tcPr/>
                </a:tc>
                <a:tc>
                  <a:txBody>
                    <a:bodyPr/>
                    <a:lstStyle/>
                    <a:p>
                      <a:r>
                        <a:rPr lang="en-US" smtClean="0"/>
                        <a:t># of Students Involved</a:t>
                      </a:r>
                      <a:endParaRPr lang="en-US"/>
                    </a:p>
                  </a:txBody>
                  <a:tcPr/>
                </a:tc>
              </a:tr>
              <a:tr h="1010992">
                <a:tc>
                  <a:txBody>
                    <a:bodyPr/>
                    <a:lstStyle/>
                    <a:p>
                      <a:r>
                        <a:rPr lang="en-US" smtClean="0"/>
                        <a:t>2015-2016</a:t>
                      </a:r>
                      <a:endParaRPr lang="en-US"/>
                    </a:p>
                  </a:txBody>
                  <a:tcPr/>
                </a:tc>
                <a:tc>
                  <a:txBody>
                    <a:bodyPr/>
                    <a:lstStyle/>
                    <a:p>
                      <a:r>
                        <a:rPr lang="en-US" smtClean="0"/>
                        <a:t>168 days</a:t>
                      </a:r>
                      <a:endParaRPr lang="en-US"/>
                    </a:p>
                  </a:txBody>
                  <a:tcPr/>
                </a:tc>
                <a:tc>
                  <a:txBody>
                    <a:bodyPr/>
                    <a:lstStyle/>
                    <a:p>
                      <a:r>
                        <a:rPr lang="en-US" smtClean="0"/>
                        <a:t>49 students</a:t>
                      </a:r>
                      <a:endParaRPr lang="en-US"/>
                    </a:p>
                  </a:txBody>
                  <a:tcPr/>
                </a:tc>
              </a:tr>
              <a:tr h="1010992">
                <a:tc>
                  <a:txBody>
                    <a:bodyPr/>
                    <a:lstStyle/>
                    <a:p>
                      <a:r>
                        <a:rPr lang="en-US" dirty="0" smtClean="0"/>
                        <a:t>2016-2017</a:t>
                      </a:r>
                      <a:r>
                        <a:rPr lang="en-US" baseline="0" dirty="0" smtClean="0"/>
                        <a:t> </a:t>
                      </a:r>
                      <a:endParaRPr lang="en-US" dirty="0"/>
                    </a:p>
                  </a:txBody>
                  <a:tcPr/>
                </a:tc>
                <a:tc>
                  <a:txBody>
                    <a:bodyPr/>
                    <a:lstStyle/>
                    <a:p>
                      <a:r>
                        <a:rPr lang="en-US" smtClean="0"/>
                        <a:t>119 days </a:t>
                      </a:r>
                      <a:endParaRPr lang="en-US"/>
                    </a:p>
                  </a:txBody>
                  <a:tcPr/>
                </a:tc>
                <a:tc>
                  <a:txBody>
                    <a:bodyPr/>
                    <a:lstStyle/>
                    <a:p>
                      <a:r>
                        <a:rPr lang="en-US" smtClean="0"/>
                        <a:t>36 students</a:t>
                      </a:r>
                      <a:endParaRPr lang="en-US"/>
                    </a:p>
                  </a:txBody>
                  <a:tcPr/>
                </a:tc>
              </a:tr>
              <a:tr h="1010992">
                <a:tc>
                  <a:txBody>
                    <a:bodyPr/>
                    <a:lstStyle/>
                    <a:p>
                      <a:r>
                        <a:rPr lang="en-US" smtClean="0"/>
                        <a:t>2017-2018</a:t>
                      </a:r>
                      <a:endParaRPr lang="en-US"/>
                    </a:p>
                  </a:txBody>
                  <a:tcPr/>
                </a:tc>
                <a:tc>
                  <a:txBody>
                    <a:bodyPr/>
                    <a:lstStyle/>
                    <a:p>
                      <a:r>
                        <a:rPr lang="en-US" smtClean="0"/>
                        <a:t>75 days </a:t>
                      </a:r>
                      <a:endParaRPr lang="en-US"/>
                    </a:p>
                  </a:txBody>
                  <a:tcPr/>
                </a:tc>
                <a:tc>
                  <a:txBody>
                    <a:bodyPr/>
                    <a:lstStyle/>
                    <a:p>
                      <a:r>
                        <a:rPr lang="en-US" smtClean="0"/>
                        <a:t>30 students </a:t>
                      </a:r>
                      <a:endParaRPr lang="en-US"/>
                    </a:p>
                  </a:txBody>
                  <a:tcPr/>
                </a:tc>
              </a:tr>
            </a:tbl>
          </a:graphicData>
        </a:graphic>
      </p:graphicFrame>
      <p:sp>
        <p:nvSpPr>
          <p:cNvPr id="5" name="TextBox 4"/>
          <p:cNvSpPr txBox="1"/>
          <p:nvPr/>
        </p:nvSpPr>
        <p:spPr>
          <a:xfrm>
            <a:off x="2060620" y="425003"/>
            <a:ext cx="6246253" cy="584775"/>
          </a:xfrm>
          <a:prstGeom prst="rect">
            <a:avLst/>
          </a:prstGeom>
          <a:noFill/>
        </p:spPr>
        <p:txBody>
          <a:bodyPr wrap="square" rtlCol="0">
            <a:spAutoFit/>
          </a:bodyPr>
          <a:lstStyle/>
          <a:p>
            <a:r>
              <a:rPr lang="en-US" sz="3200" dirty="0" smtClean="0"/>
              <a:t>		Suspension Data </a:t>
            </a:r>
            <a:endParaRPr lang="en-US" sz="3200" dirty="0"/>
          </a:p>
        </p:txBody>
      </p:sp>
    </p:spTree>
    <p:extLst>
      <p:ext uri="{BB962C8B-B14F-4D97-AF65-F5344CB8AC3E}">
        <p14:creationId xmlns:p14="http://schemas.microsoft.com/office/powerpoint/2010/main" val="109393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19" y="-226335"/>
            <a:ext cx="8845124" cy="2003620"/>
          </a:xfrm>
        </p:spPr>
        <p:txBody>
          <a:bodyPr/>
          <a:lstStyle/>
          <a:p>
            <a:r>
              <a:rPr lang="en-US" dirty="0"/>
              <a:t> </a:t>
            </a:r>
            <a:r>
              <a:rPr lang="en-US" dirty="0" smtClean="0"/>
              <a:t> </a:t>
            </a:r>
            <a:r>
              <a:rPr lang="en-US" sz="3200" u="sng" dirty="0" smtClean="0"/>
              <a:t>2017/2018 Restorative Practices Data:</a:t>
            </a:r>
            <a:endParaRPr lang="en-US" sz="3200" u="sng" dirty="0"/>
          </a:p>
        </p:txBody>
      </p:sp>
      <p:sp>
        <p:nvSpPr>
          <p:cNvPr id="3" name="Content Placeholder 2"/>
          <p:cNvSpPr>
            <a:spLocks noGrp="1"/>
          </p:cNvSpPr>
          <p:nvPr>
            <p:ph idx="1"/>
          </p:nvPr>
        </p:nvSpPr>
        <p:spPr>
          <a:xfrm>
            <a:off x="684212" y="1970468"/>
            <a:ext cx="8534400" cy="4365938"/>
          </a:xfrm>
        </p:spPr>
        <p:txBody>
          <a:bodyPr>
            <a:normAutofit fontScale="92500" lnSpcReduction="10000"/>
          </a:bodyPr>
          <a:lstStyle/>
          <a:p>
            <a:r>
              <a:rPr lang="en-US" sz="2400" b="1" dirty="0" smtClean="0">
                <a:solidFill>
                  <a:schemeClr val="tx1"/>
                </a:solidFill>
              </a:rPr>
              <a:t>1st Quarter – 16 Restorative Practice Conferences</a:t>
            </a:r>
          </a:p>
          <a:p>
            <a:r>
              <a:rPr lang="en-US" sz="2400" b="1" dirty="0" smtClean="0">
                <a:solidFill>
                  <a:schemeClr val="tx1"/>
                </a:solidFill>
              </a:rPr>
              <a:t>2</a:t>
            </a:r>
            <a:r>
              <a:rPr lang="en-US" sz="2400" b="1" baseline="30000" dirty="0" smtClean="0">
                <a:solidFill>
                  <a:schemeClr val="tx1"/>
                </a:solidFill>
              </a:rPr>
              <a:t>nd</a:t>
            </a:r>
            <a:r>
              <a:rPr lang="en-US" sz="2400" b="1" dirty="0" smtClean="0">
                <a:solidFill>
                  <a:schemeClr val="tx1"/>
                </a:solidFill>
              </a:rPr>
              <a:t> Quarter –  7 Restorative Practice Conferences </a:t>
            </a:r>
          </a:p>
          <a:p>
            <a:r>
              <a:rPr lang="en-US" sz="2400" b="1" dirty="0" smtClean="0">
                <a:solidFill>
                  <a:schemeClr val="tx1"/>
                </a:solidFill>
              </a:rPr>
              <a:t>3</a:t>
            </a:r>
            <a:r>
              <a:rPr lang="en-US" sz="2400" b="1" baseline="30000" dirty="0" smtClean="0">
                <a:solidFill>
                  <a:schemeClr val="tx1"/>
                </a:solidFill>
              </a:rPr>
              <a:t>rd</a:t>
            </a:r>
            <a:r>
              <a:rPr lang="en-US" sz="2400" b="1" dirty="0" smtClean="0">
                <a:solidFill>
                  <a:schemeClr val="tx1"/>
                </a:solidFill>
              </a:rPr>
              <a:t> Quarter –  10 Restorative Practice Conferences</a:t>
            </a:r>
          </a:p>
          <a:p>
            <a:r>
              <a:rPr lang="en-US" sz="2400" b="1" dirty="0" smtClean="0">
                <a:solidFill>
                  <a:schemeClr val="tx1"/>
                </a:solidFill>
              </a:rPr>
              <a:t>4</a:t>
            </a:r>
            <a:r>
              <a:rPr lang="en-US" sz="2400" b="1" baseline="30000" dirty="0" smtClean="0">
                <a:solidFill>
                  <a:schemeClr val="tx1"/>
                </a:solidFill>
              </a:rPr>
              <a:t>th</a:t>
            </a:r>
            <a:r>
              <a:rPr lang="en-US" sz="2400" b="1" dirty="0" smtClean="0">
                <a:solidFill>
                  <a:schemeClr val="tx1"/>
                </a:solidFill>
              </a:rPr>
              <a:t> Quarter -    6 Restorative Practice Conferences</a:t>
            </a:r>
          </a:p>
          <a:p>
            <a:pPr marL="0" indent="0">
              <a:buNone/>
            </a:pPr>
            <a:endParaRPr lang="en-US" sz="2400" b="1" dirty="0" smtClean="0">
              <a:solidFill>
                <a:schemeClr val="tx1"/>
              </a:solidFill>
            </a:endParaRPr>
          </a:p>
          <a:p>
            <a:r>
              <a:rPr lang="en-US" sz="2400" b="1" dirty="0" smtClean="0">
                <a:solidFill>
                  <a:schemeClr val="tx1"/>
                </a:solidFill>
              </a:rPr>
              <a:t>Data indicates that Restorative Practices have been primarily used for: </a:t>
            </a:r>
          </a:p>
          <a:p>
            <a:pPr lvl="3"/>
            <a:r>
              <a:rPr lang="en-US" sz="1900" b="1" dirty="0" smtClean="0">
                <a:solidFill>
                  <a:schemeClr val="tx1"/>
                </a:solidFill>
              </a:rPr>
              <a:t>Interpersonal Conflict</a:t>
            </a:r>
          </a:p>
          <a:p>
            <a:pPr lvl="3"/>
            <a:r>
              <a:rPr lang="en-US" sz="1900" b="1" dirty="0" smtClean="0">
                <a:solidFill>
                  <a:schemeClr val="tx1"/>
                </a:solidFill>
              </a:rPr>
              <a:t>Verbal Conflict</a:t>
            </a:r>
          </a:p>
          <a:p>
            <a:pPr lvl="3"/>
            <a:r>
              <a:rPr lang="en-US" sz="1900" b="1" dirty="0" smtClean="0">
                <a:solidFill>
                  <a:schemeClr val="tx1"/>
                </a:solidFill>
              </a:rPr>
              <a:t>Class Disruption </a:t>
            </a:r>
            <a:r>
              <a:rPr lang="en-US" sz="1900" b="1" dirty="0" smtClean="0"/>
              <a:t> </a:t>
            </a:r>
          </a:p>
          <a:p>
            <a:endParaRPr lang="en-US" sz="2400" dirty="0"/>
          </a:p>
          <a:p>
            <a:pPr lvl="2"/>
            <a:endParaRPr lang="en-US" sz="2400" dirty="0" smtClean="0"/>
          </a:p>
        </p:txBody>
      </p:sp>
    </p:spTree>
    <p:extLst>
      <p:ext uri="{BB962C8B-B14F-4D97-AF65-F5344CB8AC3E}">
        <p14:creationId xmlns:p14="http://schemas.microsoft.com/office/powerpoint/2010/main" val="273773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9464340" cy="833907"/>
          </a:xfrm>
        </p:spPr>
        <p:txBody>
          <a:bodyPr>
            <a:normAutofit fontScale="90000"/>
          </a:bodyPr>
          <a:lstStyle/>
          <a:p>
            <a:r>
              <a:rPr lang="en-US" dirty="0" smtClean="0"/>
              <a:t>What are the 3 main purposes of Restorative Practices? </a:t>
            </a:r>
            <a:endParaRPr lang="en-US" dirty="0"/>
          </a:p>
        </p:txBody>
      </p:sp>
      <p:sp>
        <p:nvSpPr>
          <p:cNvPr id="3" name="Content Placeholder 2"/>
          <p:cNvSpPr>
            <a:spLocks noGrp="1"/>
          </p:cNvSpPr>
          <p:nvPr>
            <p:ph idx="1"/>
          </p:nvPr>
        </p:nvSpPr>
        <p:spPr>
          <a:xfrm>
            <a:off x="684211" y="685800"/>
            <a:ext cx="8768881" cy="4465749"/>
          </a:xfrm>
        </p:spPr>
        <p:txBody>
          <a:bodyPr/>
          <a:lstStyle/>
          <a:p>
            <a:pPr marL="0" indent="0">
              <a:buNone/>
            </a:pPr>
            <a:r>
              <a:rPr lang="en-US" sz="2800" u="sng" dirty="0" smtClean="0"/>
              <a:t>Building</a:t>
            </a:r>
            <a:r>
              <a:rPr lang="en-US" sz="2800" dirty="0" smtClean="0"/>
              <a:t> </a:t>
            </a:r>
            <a:r>
              <a:rPr lang="en-US" sz="2800" dirty="0" smtClean="0"/>
              <a:t>			    </a:t>
            </a:r>
            <a:r>
              <a:rPr lang="en-US" sz="2800" u="sng" dirty="0" smtClean="0"/>
              <a:t>Managing</a:t>
            </a:r>
            <a:r>
              <a:rPr lang="en-US" sz="2800" dirty="0" smtClean="0"/>
              <a:t>				</a:t>
            </a:r>
            <a:r>
              <a:rPr lang="en-US" sz="2800" u="sng" dirty="0" smtClean="0"/>
              <a:t>Repairing </a:t>
            </a:r>
            <a:r>
              <a:rPr lang="en-US" sz="2800" dirty="0" smtClean="0"/>
              <a:t>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08" y="2870594"/>
            <a:ext cx="1738436" cy="18306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551" y="2870594"/>
            <a:ext cx="2372709" cy="18695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053" y="2898753"/>
            <a:ext cx="1813275" cy="1813275"/>
          </a:xfrm>
          <a:prstGeom prst="rect">
            <a:avLst/>
          </a:prstGeom>
        </p:spPr>
      </p:pic>
      <p:sp>
        <p:nvSpPr>
          <p:cNvPr id="7" name="TextBox 6"/>
          <p:cNvSpPr txBox="1"/>
          <p:nvPr/>
        </p:nvSpPr>
        <p:spPr>
          <a:xfrm>
            <a:off x="1627161" y="5300012"/>
            <a:ext cx="6697014" cy="830997"/>
          </a:xfrm>
          <a:prstGeom prst="rect">
            <a:avLst/>
          </a:prstGeom>
          <a:noFill/>
        </p:spPr>
        <p:txBody>
          <a:bodyPr wrap="square" rtlCol="0">
            <a:spAutoFit/>
          </a:bodyPr>
          <a:lstStyle/>
          <a:p>
            <a:r>
              <a:rPr lang="en-US" sz="4800" dirty="0" smtClean="0"/>
              <a:t>       </a:t>
            </a:r>
            <a:r>
              <a:rPr lang="en-US" sz="4800" b="1" dirty="0" smtClean="0"/>
              <a:t>Relationships!!!</a:t>
            </a:r>
            <a:r>
              <a:rPr lang="en-US" sz="4800" dirty="0" smtClean="0"/>
              <a:t> </a:t>
            </a:r>
            <a:endParaRPr lang="en-US" sz="4800" dirty="0"/>
          </a:p>
        </p:txBody>
      </p:sp>
    </p:spTree>
    <p:extLst>
      <p:ext uri="{BB962C8B-B14F-4D97-AF65-F5344CB8AC3E}">
        <p14:creationId xmlns:p14="http://schemas.microsoft.com/office/powerpoint/2010/main" val="1589249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945" y="224424"/>
            <a:ext cx="8534400" cy="1507067"/>
          </a:xfrm>
        </p:spPr>
        <p:txBody>
          <a:bodyPr/>
          <a:lstStyle/>
          <a:p>
            <a:r>
              <a:rPr lang="en-US" dirty="0" smtClean="0"/>
              <a:t>				</a:t>
            </a:r>
            <a:r>
              <a:rPr lang="en-US" u="sng" dirty="0" smtClean="0"/>
              <a:t>2018-2019 Targets</a:t>
            </a:r>
            <a:endParaRPr lang="en-US" u="sng" dirty="0"/>
          </a:p>
        </p:txBody>
      </p:sp>
      <p:sp>
        <p:nvSpPr>
          <p:cNvPr id="3" name="Content Placeholder 2"/>
          <p:cNvSpPr>
            <a:spLocks noGrp="1"/>
          </p:cNvSpPr>
          <p:nvPr>
            <p:ph idx="1"/>
          </p:nvPr>
        </p:nvSpPr>
        <p:spPr>
          <a:xfrm>
            <a:off x="798492" y="1731492"/>
            <a:ext cx="9350062" cy="3883698"/>
          </a:xfrm>
        </p:spPr>
        <p:txBody>
          <a:bodyPr>
            <a:normAutofit fontScale="32500" lnSpcReduction="20000"/>
          </a:bodyPr>
          <a:lstStyle/>
          <a:p>
            <a:pPr marL="0" indent="0">
              <a:buNone/>
            </a:pPr>
            <a:r>
              <a:rPr lang="en-US" sz="6200" b="1" dirty="0" smtClean="0">
                <a:solidFill>
                  <a:schemeClr val="tx1"/>
                </a:solidFill>
              </a:rPr>
              <a:t>Continue with AM/PM Homeroom Circles for students. </a:t>
            </a:r>
          </a:p>
          <a:p>
            <a:endParaRPr lang="en-US" sz="6200" b="1" dirty="0" smtClean="0">
              <a:solidFill>
                <a:schemeClr val="tx1"/>
              </a:solidFill>
            </a:endParaRPr>
          </a:p>
          <a:p>
            <a:pPr marL="0" indent="0">
              <a:buNone/>
            </a:pPr>
            <a:r>
              <a:rPr lang="en-US" sz="6200" b="1" dirty="0" smtClean="0">
                <a:solidFill>
                  <a:schemeClr val="tx1"/>
                </a:solidFill>
              </a:rPr>
              <a:t>Utilize the data from 2017/2018 indicating that Restorative Practices were used primarily for verbal conflict, interpersonal conflict, and class disruptions to look at building lessons to practice/model/teach students.</a:t>
            </a:r>
          </a:p>
          <a:p>
            <a:pPr marL="0" indent="0">
              <a:buNone/>
            </a:pPr>
            <a:r>
              <a:rPr lang="en-US" sz="6200" b="1" dirty="0" smtClean="0">
                <a:solidFill>
                  <a:schemeClr val="tx1"/>
                </a:solidFill>
              </a:rPr>
              <a:t> </a:t>
            </a:r>
          </a:p>
          <a:p>
            <a:pPr marL="0" indent="0">
              <a:buNone/>
            </a:pPr>
            <a:r>
              <a:rPr lang="en-US" sz="6200" b="1" dirty="0" smtClean="0">
                <a:solidFill>
                  <a:schemeClr val="tx1"/>
                </a:solidFill>
              </a:rPr>
              <a:t>Disaggregate the data to dig deeper (potential areas: grade level/male/female)</a:t>
            </a:r>
          </a:p>
          <a:p>
            <a:pPr marL="0" indent="0">
              <a:buNone/>
            </a:pPr>
            <a:endParaRPr lang="en-US" sz="6200" b="1" u="sng" dirty="0" smtClean="0">
              <a:solidFill>
                <a:schemeClr val="tx1"/>
              </a:solidFill>
            </a:endParaRPr>
          </a:p>
          <a:p>
            <a:pPr marL="0" indent="0">
              <a:buNone/>
            </a:pPr>
            <a:r>
              <a:rPr lang="en-US" sz="6200" b="1" u="sng" dirty="0" smtClean="0">
                <a:solidFill>
                  <a:schemeClr val="tx1"/>
                </a:solidFill>
              </a:rPr>
              <a:t>Keep working the process</a:t>
            </a:r>
          </a:p>
          <a:p>
            <a:pPr marL="1371600" lvl="3" indent="0">
              <a:buNone/>
            </a:pPr>
            <a:endParaRPr lang="en-US" sz="1800" b="1" i="1" dirty="0"/>
          </a:p>
          <a:p>
            <a:pPr lvl="3"/>
            <a:endParaRPr lang="en-US" sz="1800" i="1" dirty="0" smtClean="0"/>
          </a:p>
          <a:p>
            <a:pPr lvl="3"/>
            <a:endParaRPr lang="en-US" sz="1800" i="1" dirty="0"/>
          </a:p>
          <a:p>
            <a:pPr lvl="3"/>
            <a:endParaRPr lang="en-US" sz="1800" i="1" dirty="0" smtClean="0"/>
          </a:p>
          <a:p>
            <a:pPr marL="1371600" lvl="3" indent="0">
              <a:buNone/>
            </a:pPr>
            <a:endParaRPr lang="en-US" sz="1800" i="1" dirty="0"/>
          </a:p>
        </p:txBody>
      </p:sp>
    </p:spTree>
    <p:extLst>
      <p:ext uri="{BB962C8B-B14F-4D97-AF65-F5344CB8AC3E}">
        <p14:creationId xmlns:p14="http://schemas.microsoft.com/office/powerpoint/2010/main" val="317432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a:t>24 Restorative Practices</a:t>
            </a:r>
            <a:endParaRPr lang="en-US" dirty="0"/>
          </a:p>
          <a:p>
            <a:pPr lvl="0"/>
            <a:r>
              <a:rPr lang="en-US" b="1" dirty="0" smtClean="0"/>
              <a:t>Total </a:t>
            </a:r>
            <a:r>
              <a:rPr lang="en-US" b="1" dirty="0"/>
              <a:t>Suspensions: 2 (state reportable</a:t>
            </a:r>
            <a:r>
              <a:rPr lang="en-US" b="1" dirty="0" smtClean="0"/>
              <a:t>) – Drugs </a:t>
            </a:r>
            <a:endParaRPr lang="en-US" dirty="0"/>
          </a:p>
          <a:p>
            <a:pPr lvl="0"/>
            <a:r>
              <a:rPr lang="en-US" b="1" dirty="0"/>
              <a:t>Classroom Circles: 52 days, 624 circles</a:t>
            </a:r>
            <a:endParaRPr lang="en-US" dirty="0"/>
          </a:p>
          <a:p>
            <a:endParaRPr lang="en-US" dirty="0"/>
          </a:p>
        </p:txBody>
      </p:sp>
      <p:graphicFrame>
        <p:nvGraphicFramePr>
          <p:cNvPr id="4" name="Chart 3"/>
          <p:cNvGraphicFramePr/>
          <p:nvPr>
            <p:extLst>
              <p:ext uri="{D42A27DB-BD31-4B8C-83A1-F6EECF244321}">
                <p14:modId xmlns:p14="http://schemas.microsoft.com/office/powerpoint/2010/main" val="497519380"/>
              </p:ext>
            </p:extLst>
          </p:nvPr>
        </p:nvGraphicFramePr>
        <p:xfrm>
          <a:off x="540912" y="3000778"/>
          <a:ext cx="9245399" cy="32583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369713" y="476518"/>
            <a:ext cx="6452315" cy="461665"/>
          </a:xfrm>
          <a:prstGeom prst="rect">
            <a:avLst/>
          </a:prstGeom>
          <a:noFill/>
        </p:spPr>
        <p:txBody>
          <a:bodyPr wrap="square" rtlCol="0">
            <a:spAutoFit/>
          </a:bodyPr>
          <a:lstStyle/>
          <a:p>
            <a:r>
              <a:rPr lang="en-US" sz="2400" b="1" dirty="0" smtClean="0">
                <a:solidFill>
                  <a:schemeClr val="bg1"/>
                </a:solidFill>
              </a:rPr>
              <a:t>			2018/2019  Data (9/6- 10/12)  </a:t>
            </a:r>
            <a:endParaRPr lang="en-US" sz="2400" b="1" dirty="0">
              <a:solidFill>
                <a:schemeClr val="bg1"/>
              </a:solidFill>
            </a:endParaRPr>
          </a:p>
        </p:txBody>
      </p:sp>
    </p:spTree>
    <p:extLst>
      <p:ext uri="{BB962C8B-B14F-4D97-AF65-F5344CB8AC3E}">
        <p14:creationId xmlns:p14="http://schemas.microsoft.com/office/powerpoint/2010/main" val="3230456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8184891"/>
              </p:ext>
            </p:extLst>
          </p:nvPr>
        </p:nvGraphicFramePr>
        <p:xfrm>
          <a:off x="684213" y="1429554"/>
          <a:ext cx="8534400" cy="46106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539770"/>
            <a:ext cx="10032642" cy="584775"/>
          </a:xfrm>
          <a:prstGeom prst="rect">
            <a:avLst/>
          </a:prstGeom>
        </p:spPr>
        <p:txBody>
          <a:bodyPr wrap="square">
            <a:spAutoFit/>
          </a:bodyPr>
          <a:lstStyle/>
          <a:p>
            <a:r>
              <a:rPr lang="en-US" sz="3200" b="1" dirty="0" smtClean="0">
                <a:solidFill>
                  <a:schemeClr val="bg1"/>
                </a:solidFill>
              </a:rPr>
              <a:t>            2018/2019  School Year Data </a:t>
            </a:r>
            <a:r>
              <a:rPr lang="en-US" sz="3200" b="1" dirty="0">
                <a:solidFill>
                  <a:schemeClr val="bg1"/>
                </a:solidFill>
              </a:rPr>
              <a:t>(9/6- 10/12) </a:t>
            </a:r>
            <a:endParaRPr lang="en-US" sz="3200" dirty="0"/>
          </a:p>
        </p:txBody>
      </p:sp>
    </p:spTree>
    <p:extLst>
      <p:ext uri="{BB962C8B-B14F-4D97-AF65-F5344CB8AC3E}">
        <p14:creationId xmlns:p14="http://schemas.microsoft.com/office/powerpoint/2010/main" val="2189435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00740228"/>
              </p:ext>
            </p:extLst>
          </p:nvPr>
        </p:nvGraphicFramePr>
        <p:xfrm>
          <a:off x="993307" y="960618"/>
          <a:ext cx="8534400" cy="536727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49251" y="591286"/>
            <a:ext cx="7276563" cy="523220"/>
          </a:xfrm>
          <a:prstGeom prst="rect">
            <a:avLst/>
          </a:prstGeom>
        </p:spPr>
        <p:txBody>
          <a:bodyPr wrap="square">
            <a:spAutoFit/>
          </a:bodyPr>
          <a:lstStyle/>
          <a:p>
            <a:r>
              <a:rPr lang="en-US" sz="2800" b="1" dirty="0" smtClean="0">
                <a:solidFill>
                  <a:schemeClr val="bg1"/>
                </a:solidFill>
              </a:rPr>
              <a:t>                 2018/2019  </a:t>
            </a:r>
            <a:r>
              <a:rPr lang="en-US" sz="2800" b="1" dirty="0">
                <a:solidFill>
                  <a:schemeClr val="bg1"/>
                </a:solidFill>
              </a:rPr>
              <a:t>Data (9/6- 10/12) </a:t>
            </a:r>
            <a:endParaRPr lang="en-US" sz="2800" dirty="0"/>
          </a:p>
        </p:txBody>
      </p:sp>
    </p:spTree>
    <p:extLst>
      <p:ext uri="{BB962C8B-B14F-4D97-AF65-F5344CB8AC3E}">
        <p14:creationId xmlns:p14="http://schemas.microsoft.com/office/powerpoint/2010/main" val="2529126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76518"/>
            <a:ext cx="8534400" cy="1184857"/>
          </a:xfrm>
        </p:spPr>
        <p:txBody>
          <a:bodyPr/>
          <a:lstStyle/>
          <a:p>
            <a:r>
              <a:rPr lang="en-US" dirty="0" smtClean="0"/>
              <a:t>					What if I Get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1359" y="2073499"/>
            <a:ext cx="4337684" cy="3614737"/>
          </a:xfrm>
        </p:spPr>
      </p:pic>
    </p:spTree>
    <p:extLst>
      <p:ext uri="{BB962C8B-B14F-4D97-AF65-F5344CB8AC3E}">
        <p14:creationId xmlns:p14="http://schemas.microsoft.com/office/powerpoint/2010/main" val="69651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76518"/>
            <a:ext cx="8534400" cy="1184857"/>
          </a:xfrm>
        </p:spPr>
        <p:txBody>
          <a:bodyPr/>
          <a:lstStyle/>
          <a:p>
            <a:r>
              <a:rPr lang="en-US" dirty="0" smtClean="0"/>
              <a:t>				But</a:t>
            </a:r>
            <a:r>
              <a:rPr lang="en-US" dirty="0"/>
              <a:t> </a:t>
            </a:r>
            <a:r>
              <a:rPr lang="en-US" dirty="0" smtClean="0"/>
              <a:t>What if I Get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4043" y="2202287"/>
            <a:ext cx="3614737" cy="3614737"/>
          </a:xfrm>
        </p:spPr>
      </p:pic>
    </p:spTree>
    <p:extLst>
      <p:ext uri="{BB962C8B-B14F-4D97-AF65-F5344CB8AC3E}">
        <p14:creationId xmlns:p14="http://schemas.microsoft.com/office/powerpoint/2010/main" val="251854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137" y="1030310"/>
            <a:ext cx="5821251" cy="4134118"/>
          </a:xfrm>
        </p:spPr>
      </p:pic>
    </p:spTree>
    <p:extLst>
      <p:ext uri="{BB962C8B-B14F-4D97-AF65-F5344CB8AC3E}">
        <p14:creationId xmlns:p14="http://schemas.microsoft.com/office/powerpoint/2010/main" val="2372509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13" y="-2082630"/>
            <a:ext cx="8534400" cy="5749700"/>
          </a:xfrm>
        </p:spPr>
        <p:txBody>
          <a:bodyPr/>
          <a:lstStyle/>
          <a:p>
            <a:r>
              <a:rPr lang="en-US" dirty="0" smtClean="0"/>
              <a:t>	   In the end, what matters is……</a:t>
            </a:r>
            <a:endParaRPr lang="en-US" dirty="0"/>
          </a:p>
        </p:txBody>
      </p:sp>
      <p:sp>
        <p:nvSpPr>
          <p:cNvPr id="3" name="Content Placeholder 2"/>
          <p:cNvSpPr>
            <a:spLocks noGrp="1"/>
          </p:cNvSpPr>
          <p:nvPr>
            <p:ph idx="1"/>
          </p:nvPr>
        </p:nvSpPr>
        <p:spPr>
          <a:xfrm>
            <a:off x="684211" y="685800"/>
            <a:ext cx="10417377" cy="3615267"/>
          </a:xfrm>
        </p:spPr>
        <p:txBody>
          <a:bodyPr/>
          <a:lstStyle/>
          <a:p>
            <a:pPr marL="0" indent="0">
              <a:buNone/>
            </a:pPr>
            <a:r>
              <a:rPr lang="en-US" sz="2800" u="sng" dirty="0" smtClean="0"/>
              <a:t>Building</a:t>
            </a:r>
            <a:r>
              <a:rPr lang="en-US" sz="2800" dirty="0" smtClean="0"/>
              <a:t> </a:t>
            </a:r>
            <a:r>
              <a:rPr lang="en-US" sz="2800" dirty="0" smtClean="0"/>
              <a:t>			  </a:t>
            </a:r>
            <a:r>
              <a:rPr lang="en-US" sz="2800" dirty="0" smtClean="0"/>
              <a:t>     </a:t>
            </a:r>
            <a:r>
              <a:rPr lang="en-US" sz="2800" u="sng" dirty="0" smtClean="0"/>
              <a:t>Managing</a:t>
            </a:r>
            <a:r>
              <a:rPr lang="en-US" sz="2800" dirty="0" smtClean="0"/>
              <a:t>				</a:t>
            </a:r>
            <a:r>
              <a:rPr lang="en-US" sz="2800" dirty="0" smtClean="0"/>
              <a:t>		   </a:t>
            </a:r>
            <a:r>
              <a:rPr lang="en-US" sz="2800" u="sng" dirty="0" smtClean="0"/>
              <a:t>Repairing </a:t>
            </a:r>
            <a:r>
              <a:rPr lang="en-US" sz="2800" dirty="0" smtClean="0"/>
              <a:t> </a:t>
            </a:r>
            <a:endParaRPr lang="en-US" sz="2800"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579" y="3205660"/>
            <a:ext cx="1738436" cy="15143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172" y="2835015"/>
            <a:ext cx="2372709" cy="18695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0158" y="2693272"/>
            <a:ext cx="1813275" cy="1813275"/>
          </a:xfrm>
          <a:prstGeom prst="rect">
            <a:avLst/>
          </a:prstGeom>
        </p:spPr>
      </p:pic>
      <p:sp>
        <p:nvSpPr>
          <p:cNvPr id="7" name="TextBox 6"/>
          <p:cNvSpPr txBox="1"/>
          <p:nvPr/>
        </p:nvSpPr>
        <p:spPr>
          <a:xfrm>
            <a:off x="1602905" y="5578900"/>
            <a:ext cx="6697014" cy="830997"/>
          </a:xfrm>
          <a:prstGeom prst="rect">
            <a:avLst/>
          </a:prstGeom>
          <a:noFill/>
        </p:spPr>
        <p:txBody>
          <a:bodyPr wrap="square" rtlCol="0">
            <a:spAutoFit/>
          </a:bodyPr>
          <a:lstStyle/>
          <a:p>
            <a:r>
              <a:rPr lang="en-US" sz="4800" dirty="0" smtClean="0"/>
              <a:t>       </a:t>
            </a:r>
            <a:r>
              <a:rPr lang="en-US" sz="4800" b="1" dirty="0" smtClean="0"/>
              <a:t>Relationships!!!</a:t>
            </a:r>
            <a:r>
              <a:rPr lang="en-US" sz="4800" dirty="0" smtClean="0"/>
              <a:t> </a:t>
            </a:r>
            <a:endParaRPr lang="en-US" sz="4800" dirty="0"/>
          </a:p>
        </p:txBody>
      </p:sp>
    </p:spTree>
    <p:extLst>
      <p:ext uri="{BB962C8B-B14F-4D97-AF65-F5344CB8AC3E}">
        <p14:creationId xmlns:p14="http://schemas.microsoft.com/office/powerpoint/2010/main" val="885918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extBox 3"/>
          <p:cNvSpPr txBox="1"/>
          <p:nvPr/>
        </p:nvSpPr>
        <p:spPr>
          <a:xfrm>
            <a:off x="2099256" y="2949262"/>
            <a:ext cx="6246253" cy="2246769"/>
          </a:xfrm>
          <a:prstGeom prst="rect">
            <a:avLst/>
          </a:prstGeom>
          <a:noFill/>
        </p:spPr>
        <p:txBody>
          <a:bodyPr wrap="square" rtlCol="0">
            <a:spAutoFit/>
          </a:bodyPr>
          <a:lstStyle/>
          <a:p>
            <a:r>
              <a:rPr lang="en-US" sz="2800" dirty="0" smtClean="0"/>
              <a:t>			Questions/Comments? </a:t>
            </a:r>
          </a:p>
          <a:p>
            <a:endParaRPr lang="en-US" sz="2800" dirty="0"/>
          </a:p>
          <a:p>
            <a:r>
              <a:rPr lang="en-US" sz="2800" dirty="0" smtClean="0"/>
              <a:t>				</a:t>
            </a:r>
            <a:r>
              <a:rPr lang="en-US" sz="2800" dirty="0" smtClean="0">
                <a:hlinkClick r:id="rId2"/>
              </a:rPr>
              <a:t>mcroy@misd.net</a:t>
            </a:r>
            <a:r>
              <a:rPr lang="en-US" sz="2800" dirty="0" smtClean="0"/>
              <a:t> </a:t>
            </a:r>
          </a:p>
          <a:p>
            <a:endParaRPr lang="en-US" sz="2800" dirty="0"/>
          </a:p>
          <a:p>
            <a:r>
              <a:rPr lang="en-US" sz="2800" dirty="0" smtClean="0"/>
              <a:t>					734.502.6368</a:t>
            </a:r>
            <a:endParaRPr lang="en-US" sz="2800" dirty="0"/>
          </a:p>
        </p:txBody>
      </p:sp>
    </p:spTree>
    <p:extLst>
      <p:ext uri="{BB962C8B-B14F-4D97-AF65-F5344CB8AC3E}">
        <p14:creationId xmlns:p14="http://schemas.microsoft.com/office/powerpoint/2010/main" val="332842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93" y="224425"/>
            <a:ext cx="8534400" cy="1507067"/>
          </a:xfrm>
        </p:spPr>
        <p:txBody>
          <a:bodyPr/>
          <a:lstStyle/>
          <a:p>
            <a:r>
              <a:rPr lang="en-US" dirty="0" smtClean="0"/>
              <a:t>				</a:t>
            </a:r>
            <a:r>
              <a:rPr lang="en-US" b="1" u="sng" dirty="0" smtClean="0">
                <a:solidFill>
                  <a:schemeClr val="bg1"/>
                </a:solidFill>
              </a:rPr>
              <a:t>Purpose of Session </a:t>
            </a:r>
            <a:endParaRPr lang="en-US" sz="4400" b="1" u="sng" dirty="0">
              <a:solidFill>
                <a:schemeClr val="bg1"/>
              </a:solidFill>
            </a:endParaRPr>
          </a:p>
        </p:txBody>
      </p:sp>
      <p:sp>
        <p:nvSpPr>
          <p:cNvPr id="3" name="Content Placeholder 2"/>
          <p:cNvSpPr>
            <a:spLocks noGrp="1"/>
          </p:cNvSpPr>
          <p:nvPr>
            <p:ph idx="1"/>
          </p:nvPr>
        </p:nvSpPr>
        <p:spPr>
          <a:xfrm>
            <a:off x="1359914" y="1893194"/>
            <a:ext cx="8596668" cy="3336799"/>
          </a:xfrm>
        </p:spPr>
        <p:txBody>
          <a:bodyPr>
            <a:normAutofit/>
          </a:bodyPr>
          <a:lstStyle/>
          <a:p>
            <a:r>
              <a:rPr lang="en-US" sz="2400" b="1" dirty="0" smtClean="0"/>
              <a:t>Learn the 3 main reasons Restorative Practices exist</a:t>
            </a:r>
          </a:p>
          <a:p>
            <a:r>
              <a:rPr lang="en-US" sz="2400" b="1" dirty="0" smtClean="0"/>
              <a:t>Learn the components that make up the Restorative Practices continuum</a:t>
            </a:r>
          </a:p>
          <a:p>
            <a:r>
              <a:rPr lang="en-US" sz="2400" b="1" dirty="0" smtClean="0"/>
              <a:t>Learn how the Restorative Practices continuum is used in a Emotionally Impaired Center Based High School </a:t>
            </a:r>
            <a:endParaRPr lang="en-US" sz="2400" b="1" dirty="0"/>
          </a:p>
        </p:txBody>
      </p:sp>
    </p:spTree>
    <p:extLst>
      <p:ext uri="{BB962C8B-B14F-4D97-AF65-F5344CB8AC3E}">
        <p14:creationId xmlns:p14="http://schemas.microsoft.com/office/powerpoint/2010/main" val="3203009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i suppose it is tempting if the only t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 suppose it is tempting if the only too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i suppose it is tempting if the only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620" y="1939345"/>
            <a:ext cx="6667500"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36372" y="887501"/>
            <a:ext cx="7637172" cy="646331"/>
          </a:xfrm>
          <a:prstGeom prst="rect">
            <a:avLst/>
          </a:prstGeom>
        </p:spPr>
        <p:txBody>
          <a:bodyPr wrap="square">
            <a:spAutoFit/>
          </a:bodyPr>
          <a:lstStyle/>
          <a:p>
            <a:r>
              <a:rPr lang="en-US" sz="3600" b="1" dirty="0" smtClean="0"/>
              <a:t>       </a:t>
            </a:r>
            <a:r>
              <a:rPr lang="en-US" sz="3600" b="1" dirty="0" smtClean="0"/>
              <a:t>   Why </a:t>
            </a:r>
            <a:r>
              <a:rPr lang="en-US" sz="3600" b="1" dirty="0"/>
              <a:t>Restorative Practices? </a:t>
            </a:r>
          </a:p>
        </p:txBody>
      </p:sp>
    </p:spTree>
    <p:extLst>
      <p:ext uri="{BB962C8B-B14F-4D97-AF65-F5344CB8AC3E}">
        <p14:creationId xmlns:p14="http://schemas.microsoft.com/office/powerpoint/2010/main" val="215588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Shape 59"/>
          <p:cNvSpPr txBox="1">
            <a:spLocks noGrp="1"/>
          </p:cNvSpPr>
          <p:nvPr>
            <p:ph type="subTitle" idx="4294967295"/>
          </p:nvPr>
        </p:nvSpPr>
        <p:spPr>
          <a:xfrm>
            <a:off x="386366" y="2185988"/>
            <a:ext cx="9839458" cy="1047750"/>
          </a:xfrm>
          <a:prstGeom prst="rect">
            <a:avLst/>
          </a:prstGeom>
        </p:spPr>
        <p:txBody>
          <a:bodyPr vert="horz" wrap="square" lIns="121900" tIns="121900" rIns="121900" bIns="121900" rtlCol="0" anchor="t" anchorCtr="0">
            <a:noAutofit/>
          </a:bodyPr>
          <a:lstStyle/>
          <a:p>
            <a:pPr algn="ctr">
              <a:spcBef>
                <a:spcPts val="0"/>
              </a:spcBef>
              <a:buNone/>
            </a:pPr>
            <a:r>
              <a:rPr lang="en" sz="2800" dirty="0">
                <a:solidFill>
                  <a:schemeClr val="tx1"/>
                </a:solidFill>
              </a:rPr>
              <a:t>Restorative practices (RP) are a positive alternative to  zero tolerance policies</a:t>
            </a:r>
            <a:r>
              <a:rPr lang="en" sz="2800" b="1" dirty="0" smtClean="0">
                <a:solidFill>
                  <a:schemeClr val="tx1"/>
                </a:solidFill>
              </a:rPr>
              <a:t>. </a:t>
            </a:r>
            <a:endParaRPr lang="en" sz="2800" b="1" dirty="0">
              <a:solidFill>
                <a:schemeClr val="tx1"/>
              </a:solidFill>
            </a:endParaRPr>
          </a:p>
        </p:txBody>
      </p:sp>
      <p:sp>
        <p:nvSpPr>
          <p:cNvPr id="60" name="Shape 60"/>
          <p:cNvSpPr txBox="1">
            <a:spLocks noGrp="1"/>
          </p:cNvSpPr>
          <p:nvPr>
            <p:ph type="body" idx="4294967295"/>
          </p:nvPr>
        </p:nvSpPr>
        <p:spPr>
          <a:xfrm>
            <a:off x="850006" y="3729038"/>
            <a:ext cx="8976574" cy="2259012"/>
          </a:xfrm>
          <a:prstGeom prst="rect">
            <a:avLst/>
          </a:prstGeom>
        </p:spPr>
        <p:txBody>
          <a:bodyPr vert="horz" wrap="square" lIns="121900" tIns="121900" rIns="121900" bIns="121900" rtlCol="0" anchor="ctr" anchorCtr="0">
            <a:noAutofit/>
          </a:bodyPr>
          <a:lstStyle/>
          <a:p>
            <a:pPr algn="ctr">
              <a:lnSpc>
                <a:spcPct val="115000"/>
              </a:lnSpc>
              <a:spcBef>
                <a:spcPts val="0"/>
              </a:spcBef>
              <a:buNone/>
            </a:pPr>
            <a:r>
              <a:rPr lang="en" sz="2000" b="1" dirty="0">
                <a:solidFill>
                  <a:schemeClr val="tx1"/>
                </a:solidFill>
                <a:latin typeface="Montserrat"/>
                <a:ea typeface="Montserrat"/>
                <a:cs typeface="Montserrat"/>
                <a:sym typeface="Montserrat"/>
              </a:rPr>
              <a:t>Zero tolerance policy: application of predetermined consequences, most often severe and punitive in nature, that are applied regardless of the behavior, circumstances, or context</a:t>
            </a:r>
            <a:r>
              <a:rPr lang="en" sz="2000" b="1" dirty="0" smtClean="0">
                <a:solidFill>
                  <a:schemeClr val="tx1"/>
                </a:solidFill>
                <a:latin typeface="Montserrat"/>
                <a:ea typeface="Montserrat"/>
                <a:cs typeface="Montserrat"/>
                <a:sym typeface="Montserrat"/>
              </a:rPr>
              <a:t>.</a:t>
            </a:r>
          </a:p>
          <a:p>
            <a:pPr algn="ctr">
              <a:lnSpc>
                <a:spcPct val="115000"/>
              </a:lnSpc>
              <a:spcBef>
                <a:spcPts val="0"/>
              </a:spcBef>
              <a:buNone/>
            </a:pPr>
            <a:endParaRPr lang="en" sz="1867" dirty="0">
              <a:latin typeface="Montserrat"/>
              <a:ea typeface="Montserrat"/>
              <a:cs typeface="Montserrat"/>
              <a:sym typeface="Montserrat"/>
            </a:endParaRPr>
          </a:p>
        </p:txBody>
      </p:sp>
      <p:sp>
        <p:nvSpPr>
          <p:cNvPr id="2" name="TextBox 1"/>
          <p:cNvSpPr txBox="1"/>
          <p:nvPr/>
        </p:nvSpPr>
        <p:spPr>
          <a:xfrm>
            <a:off x="850005" y="515155"/>
            <a:ext cx="10174309" cy="646331"/>
          </a:xfrm>
          <a:prstGeom prst="rect">
            <a:avLst/>
          </a:prstGeom>
          <a:noFill/>
        </p:spPr>
        <p:txBody>
          <a:bodyPr wrap="square" rtlCol="0">
            <a:spAutoFit/>
          </a:bodyPr>
          <a:lstStyle/>
          <a:p>
            <a:r>
              <a:rPr lang="en-US" sz="3600" b="1" dirty="0" smtClean="0"/>
              <a:t>		      Why </a:t>
            </a:r>
            <a:r>
              <a:rPr lang="en-US" sz="3600" b="1" dirty="0" smtClean="0"/>
              <a:t>Restorative </a:t>
            </a:r>
            <a:r>
              <a:rPr lang="en-US" sz="3600" b="1" dirty="0" smtClean="0"/>
              <a:t>Practices? </a:t>
            </a:r>
            <a:endParaRPr lang="en-US" sz="3600" b="1" dirty="0" smtClean="0"/>
          </a:p>
        </p:txBody>
      </p:sp>
    </p:spTree>
    <p:extLst>
      <p:ext uri="{BB962C8B-B14F-4D97-AF65-F5344CB8AC3E}">
        <p14:creationId xmlns:p14="http://schemas.microsoft.com/office/powerpoint/2010/main" val="404255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13457"/>
            <a:ext cx="8534400" cy="2055135"/>
          </a:xfrm>
        </p:spPr>
        <p:txBody>
          <a:bodyPr/>
          <a:lstStyle/>
          <a:p>
            <a:r>
              <a:rPr lang="en-US" dirty="0" smtClean="0"/>
              <a:t>		Suspensions vs. Graduations</a:t>
            </a:r>
            <a:endParaRPr lang="en-US" dirty="0"/>
          </a:p>
        </p:txBody>
      </p:sp>
      <p:sp>
        <p:nvSpPr>
          <p:cNvPr id="3" name="Content Placeholder 2"/>
          <p:cNvSpPr>
            <a:spLocks noGrp="1"/>
          </p:cNvSpPr>
          <p:nvPr>
            <p:ph idx="1"/>
          </p:nvPr>
        </p:nvSpPr>
        <p:spPr>
          <a:xfrm>
            <a:off x="684212" y="1841678"/>
            <a:ext cx="8534400" cy="4327301"/>
          </a:xfrm>
        </p:spPr>
        <p:txBody>
          <a:bodyPr>
            <a:normAutofit/>
          </a:bodyPr>
          <a:lstStyle/>
          <a:p>
            <a:pPr marL="0" indent="0">
              <a:buNone/>
            </a:pPr>
            <a:r>
              <a:rPr lang="en-US" sz="2400" dirty="0" smtClean="0"/>
              <a:t>	</a:t>
            </a:r>
            <a:r>
              <a:rPr lang="en-US" sz="2400" dirty="0" smtClean="0">
                <a:solidFill>
                  <a:schemeClr val="tx1"/>
                </a:solidFill>
              </a:rPr>
              <a:t>Approximately</a:t>
            </a:r>
            <a:r>
              <a:rPr lang="en-US" sz="2400" dirty="0" smtClean="0">
                <a:solidFill>
                  <a:schemeClr val="tx1"/>
                </a:solidFill>
              </a:rPr>
              <a:t>, 3.45  million students are suspended </a:t>
            </a:r>
            <a:r>
              <a:rPr lang="en-US" sz="2400" dirty="0" smtClean="0">
                <a:solidFill>
                  <a:schemeClr val="tx1"/>
                </a:solidFill>
              </a:rPr>
              <a:t>In 2017 </a:t>
            </a:r>
            <a:r>
              <a:rPr lang="en-US" sz="2400" dirty="0" smtClean="0">
                <a:solidFill>
                  <a:schemeClr val="tx1"/>
                </a:solidFill>
              </a:rPr>
              <a:t>from secondary schools. Note that students who are </a:t>
            </a:r>
            <a:r>
              <a:rPr lang="en-US" sz="2400" u="sng" dirty="0" smtClean="0">
                <a:solidFill>
                  <a:schemeClr val="tx1"/>
                </a:solidFill>
              </a:rPr>
              <a:t>not white </a:t>
            </a:r>
            <a:r>
              <a:rPr lang="en-US" sz="2400" dirty="0" smtClean="0">
                <a:solidFill>
                  <a:schemeClr val="tx1"/>
                </a:solidFill>
              </a:rPr>
              <a:t>and those </a:t>
            </a:r>
            <a:r>
              <a:rPr lang="en-US" sz="2400" u="sng" dirty="0" smtClean="0">
                <a:solidFill>
                  <a:schemeClr val="tx1"/>
                </a:solidFill>
              </a:rPr>
              <a:t>who receive special education services </a:t>
            </a:r>
            <a:r>
              <a:rPr lang="en-US" sz="2400" dirty="0" smtClean="0">
                <a:solidFill>
                  <a:schemeClr val="tx1"/>
                </a:solidFill>
              </a:rPr>
              <a:t>are more likely to be suspended. </a:t>
            </a:r>
          </a:p>
          <a:p>
            <a:pPr marL="0" indent="0">
              <a:buNone/>
            </a:pPr>
            <a:endParaRPr lang="en-US" sz="2400" dirty="0" smtClean="0">
              <a:solidFill>
                <a:schemeClr val="tx1"/>
              </a:solidFill>
            </a:endParaRPr>
          </a:p>
          <a:p>
            <a:pPr marL="0" indent="0">
              <a:buNone/>
            </a:pPr>
            <a:r>
              <a:rPr lang="en-US" sz="2400" dirty="0" smtClean="0">
                <a:solidFill>
                  <a:schemeClr val="tx1"/>
                </a:solidFill>
              </a:rPr>
              <a:t> </a:t>
            </a:r>
            <a:r>
              <a:rPr lang="en-US" sz="2400" dirty="0" smtClean="0">
                <a:solidFill>
                  <a:schemeClr val="tx1"/>
                </a:solidFill>
              </a:rPr>
              <a:t>	Slightly </a:t>
            </a:r>
            <a:r>
              <a:rPr lang="en-US" sz="2400" dirty="0" smtClean="0">
                <a:solidFill>
                  <a:schemeClr val="tx1"/>
                </a:solidFill>
              </a:rPr>
              <a:t>more than 3.6  million students graduated in </a:t>
            </a:r>
            <a:r>
              <a:rPr lang="en-US" sz="2400" dirty="0" smtClean="0">
                <a:solidFill>
                  <a:schemeClr val="tx1"/>
                </a:solidFill>
              </a:rPr>
              <a:t>	2017</a:t>
            </a:r>
            <a:endParaRPr lang="en-US" sz="2400" dirty="0">
              <a:solidFill>
                <a:schemeClr val="tx1"/>
              </a:solidFill>
            </a:endParaRPr>
          </a:p>
        </p:txBody>
      </p:sp>
    </p:spTree>
    <p:extLst>
      <p:ext uri="{BB962C8B-B14F-4D97-AF65-F5344CB8AC3E}">
        <p14:creationId xmlns:p14="http://schemas.microsoft.com/office/powerpoint/2010/main" val="2506481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160337"/>
            <a:ext cx="8534400" cy="1507067"/>
          </a:xfrm>
        </p:spPr>
        <p:txBody>
          <a:bodyPr/>
          <a:lstStyle/>
          <a:p>
            <a:r>
              <a:rPr lang="en-US" dirty="0" smtClean="0"/>
              <a:t>                         Prison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268" y="1387852"/>
            <a:ext cx="1964498" cy="1973531"/>
          </a:xfrm>
        </p:spPr>
      </p:pic>
      <p:sp>
        <p:nvSpPr>
          <p:cNvPr id="5" name="TextBox 4"/>
          <p:cNvSpPr txBox="1"/>
          <p:nvPr/>
        </p:nvSpPr>
        <p:spPr>
          <a:xfrm>
            <a:off x="2163651" y="3541690"/>
            <a:ext cx="6207617" cy="1569660"/>
          </a:xfrm>
          <a:prstGeom prst="rect">
            <a:avLst/>
          </a:prstGeom>
          <a:noFill/>
        </p:spPr>
        <p:txBody>
          <a:bodyPr wrap="square" rtlCol="0">
            <a:spAutoFit/>
          </a:bodyPr>
          <a:lstStyle/>
          <a:p>
            <a:r>
              <a:rPr lang="en-US" sz="2400" dirty="0" smtClean="0"/>
              <a:t>The United States has the highest per capita incarceration rate of any large nation in the world. </a:t>
            </a:r>
          </a:p>
          <a:p>
            <a:r>
              <a:rPr lang="en-US" sz="2400" dirty="0"/>
              <a:t>	</a:t>
            </a:r>
            <a:r>
              <a:rPr lang="en-US" sz="2400" dirty="0" smtClean="0"/>
              <a:t>						</a:t>
            </a:r>
            <a:endParaRPr lang="en-US" sz="2400" dirty="0"/>
          </a:p>
        </p:txBody>
      </p:sp>
      <p:sp>
        <p:nvSpPr>
          <p:cNvPr id="3" name="AutoShape 2" descr="Image result for nathaniel abrah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nathaniel abrah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nathaniel abra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318" y="1297700"/>
            <a:ext cx="2857500" cy="206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91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14846</TotalTime>
  <Words>957</Words>
  <Application>Microsoft Office PowerPoint</Application>
  <PresentationFormat>Widescreen</PresentationFormat>
  <Paragraphs>225</Paragraphs>
  <Slides>48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Century Gothic</vt:lpstr>
      <vt:lpstr>Montserrat</vt:lpstr>
      <vt:lpstr>Wingdings 3</vt:lpstr>
      <vt:lpstr>Slice</vt:lpstr>
      <vt:lpstr>Restorative Practices in a EI High School </vt:lpstr>
      <vt:lpstr>PowerPoint Presentation</vt:lpstr>
      <vt:lpstr>PowerPoint Presentation</vt:lpstr>
      <vt:lpstr>What are the 3 main purposes of Restorative Practices? </vt:lpstr>
      <vt:lpstr>    Purpose of Session </vt:lpstr>
      <vt:lpstr>PowerPoint Presentation</vt:lpstr>
      <vt:lpstr>PowerPoint Presentation</vt:lpstr>
      <vt:lpstr>  Suspensions vs. Graduations</vt:lpstr>
      <vt:lpstr>                         Prison  </vt:lpstr>
      <vt:lpstr>     </vt:lpstr>
      <vt:lpstr>PowerPoint Presentation</vt:lpstr>
      <vt:lpstr>      </vt:lpstr>
      <vt:lpstr>PowerPoint Presentation</vt:lpstr>
      <vt:lpstr>PowerPoint Presentation</vt:lpstr>
      <vt:lpstr>What is the Purpose of RP? </vt:lpstr>
      <vt:lpstr>The fundamental hypothesis of restorative practices is that human beings are happier, more cooperative, and productive, and more likely to make positive changes in their behaviors when those in positions of authority do things WITH them, rather than TO them or FOR them. </vt:lpstr>
      <vt:lpstr>      Social Discipline Window</vt:lpstr>
      <vt:lpstr>             Neil Reid High School </vt:lpstr>
      <vt:lpstr>             MI School Data </vt:lpstr>
      <vt:lpstr>             Neil Reid High School </vt:lpstr>
      <vt:lpstr>             Neil Reid High School </vt:lpstr>
      <vt:lpstr>   2018/2019 Enrollment </vt:lpstr>
      <vt:lpstr>    2018/2019 Demographics  </vt:lpstr>
      <vt:lpstr>            The Journey </vt:lpstr>
      <vt:lpstr>             Neil Reid High School </vt:lpstr>
      <vt:lpstr>             Neil Reid High School </vt:lpstr>
      <vt:lpstr>  Restorative Practices Continuum  </vt:lpstr>
      <vt:lpstr>   Classroom Circles </vt:lpstr>
      <vt:lpstr>      Circle Expectations Examples: </vt:lpstr>
      <vt:lpstr>       Circle Expectations Examples: </vt:lpstr>
      <vt:lpstr>       Restorative Conferences</vt:lpstr>
      <vt:lpstr>             Neil Reid High School </vt:lpstr>
      <vt:lpstr>   2017 – 2018 School Year</vt:lpstr>
      <vt:lpstr>      7 Factors (continued) </vt:lpstr>
      <vt:lpstr>     7 Factors (continued) </vt:lpstr>
      <vt:lpstr>   2017 – 2018 School Year</vt:lpstr>
      <vt:lpstr>   2017 – 2018 School Year</vt:lpstr>
      <vt:lpstr>   Suspensions are down!!!</vt:lpstr>
      <vt:lpstr>  2017/2018 Restorative Practices Data:</vt:lpstr>
      <vt:lpstr>    2018-2019 Targets</vt:lpstr>
      <vt:lpstr>PowerPoint Presentation</vt:lpstr>
      <vt:lpstr>PowerPoint Presentation</vt:lpstr>
      <vt:lpstr>PowerPoint Presentation</vt:lpstr>
      <vt:lpstr>     What if I Get It……</vt:lpstr>
      <vt:lpstr>    But What if I Get It……</vt:lpstr>
      <vt:lpstr>PowerPoint Presentation</vt:lpstr>
      <vt:lpstr>    In the end, what matters is……</vt:lpstr>
      <vt:lpstr>   </vt:lpstr>
    </vt:vector>
  </TitlesOfParts>
  <Company>Macomb Intermediate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Croy, Mike</dc:creator>
  <cp:lastModifiedBy>Croy, Mike</cp:lastModifiedBy>
  <cp:revision>46</cp:revision>
  <dcterms:created xsi:type="dcterms:W3CDTF">2018-10-14T21:32:12Z</dcterms:created>
  <dcterms:modified xsi:type="dcterms:W3CDTF">2018-10-25T19:19:44Z</dcterms:modified>
</cp:coreProperties>
</file>