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79" r:id="rId4"/>
    <p:sldId id="275" r:id="rId5"/>
    <p:sldId id="267" r:id="rId6"/>
    <p:sldId id="265" r:id="rId7"/>
    <p:sldId id="264" r:id="rId8"/>
    <p:sldId id="260" r:id="rId9"/>
    <p:sldId id="261" r:id="rId10"/>
    <p:sldId id="266" r:id="rId11"/>
    <p:sldId id="268" r:id="rId12"/>
    <p:sldId id="271" r:id="rId13"/>
    <p:sldId id="272" r:id="rId14"/>
    <p:sldId id="287" r:id="rId15"/>
    <p:sldId id="274" r:id="rId16"/>
    <p:sldId id="280" r:id="rId17"/>
    <p:sldId id="281" r:id="rId18"/>
    <p:sldId id="284" r:id="rId19"/>
    <p:sldId id="283" r:id="rId20"/>
    <p:sldId id="282" r:id="rId21"/>
    <p:sldId id="286" r:id="rId22"/>
    <p:sldId id="285"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67"/>
  </p:normalViewPr>
  <p:slideViewPr>
    <p:cSldViewPr snapToGrid="0" snapToObjects="1">
      <p:cViewPr varScale="1">
        <p:scale>
          <a:sx n="84" d="100"/>
          <a:sy n="84" d="100"/>
        </p:scale>
        <p:origin x="13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5D4838-E32E-304D-BCB1-5BD4945F7828}" type="datetimeFigureOut">
              <a:rPr lang="en-US" smtClean="0"/>
              <a:t>5/12/19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19874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D4838-E32E-304D-BCB1-5BD4945F7828}" type="datetimeFigureOut">
              <a:rPr lang="en-US" smtClean="0"/>
              <a:t>5/12/19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142264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D4838-E32E-304D-BCB1-5BD4945F7828}" type="datetimeFigureOut">
              <a:rPr lang="en-US" smtClean="0"/>
              <a:t>5/12/19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38367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D4838-E32E-304D-BCB1-5BD4945F7828}" type="datetimeFigureOut">
              <a:rPr lang="en-US" smtClean="0"/>
              <a:t>5/12/19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98054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D4838-E32E-304D-BCB1-5BD4945F7828}" type="datetimeFigureOut">
              <a:rPr lang="en-US" smtClean="0"/>
              <a:t>5/12/19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27145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5D4838-E32E-304D-BCB1-5BD4945F7828}" type="datetimeFigureOut">
              <a:rPr lang="en-US" smtClean="0"/>
              <a:t>5/12/19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102938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D4838-E32E-304D-BCB1-5BD4945F7828}" type="datetimeFigureOut">
              <a:rPr lang="en-US" smtClean="0"/>
              <a:t>5/12/19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80220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5D4838-E32E-304D-BCB1-5BD4945F7828}" type="datetimeFigureOut">
              <a:rPr lang="en-US" smtClean="0"/>
              <a:t>5/12/19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82120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D4838-E32E-304D-BCB1-5BD4945F7828}" type="datetimeFigureOut">
              <a:rPr lang="en-US" smtClean="0"/>
              <a:t>5/12/19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4834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D4838-E32E-304D-BCB1-5BD4945F7828}" type="datetimeFigureOut">
              <a:rPr lang="en-US" smtClean="0"/>
              <a:t>5/12/19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79492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D4838-E32E-304D-BCB1-5BD4945F7828}" type="datetimeFigureOut">
              <a:rPr lang="en-US" smtClean="0"/>
              <a:t>5/12/19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043C9C-36F7-4E47-9F3D-C2CBE9601B5A}" type="slidenum">
              <a:rPr lang="en-US" smtClean="0"/>
              <a:t>‹#›</a:t>
            </a:fld>
            <a:endParaRPr lang="en-US" dirty="0"/>
          </a:p>
        </p:txBody>
      </p:sp>
    </p:spTree>
    <p:extLst>
      <p:ext uri="{BB962C8B-B14F-4D97-AF65-F5344CB8AC3E}">
        <p14:creationId xmlns:p14="http://schemas.microsoft.com/office/powerpoint/2010/main" val="7972614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D4838-E32E-304D-BCB1-5BD4945F7828}" type="datetimeFigureOut">
              <a:rPr lang="en-US" smtClean="0"/>
              <a:t>5/12/19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43C9C-36F7-4E47-9F3D-C2CBE9601B5A}" type="slidenum">
              <a:rPr lang="en-US" smtClean="0"/>
              <a:t>‹#›</a:t>
            </a:fld>
            <a:endParaRPr lang="en-US" dirty="0"/>
          </a:p>
        </p:txBody>
      </p:sp>
    </p:spTree>
    <p:extLst>
      <p:ext uri="{BB962C8B-B14F-4D97-AF65-F5344CB8AC3E}">
        <p14:creationId xmlns:p14="http://schemas.microsoft.com/office/powerpoint/2010/main" val="52388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Prelude </a:t>
            </a:r>
            <a:br>
              <a:rPr lang="en-US" smtClean="0"/>
            </a:br>
            <a:r>
              <a:rPr lang="en-US" smtClean="0"/>
              <a:t>A Powerful Name </a:t>
            </a:r>
            <a:endParaRPr lang="en-US"/>
          </a:p>
        </p:txBody>
      </p:sp>
      <p:sp>
        <p:nvSpPr>
          <p:cNvPr id="3" name="Content Placeholder 2"/>
          <p:cNvSpPr>
            <a:spLocks noGrp="1"/>
          </p:cNvSpPr>
          <p:nvPr>
            <p:ph type="body" sz="half" idx="2"/>
          </p:nvPr>
        </p:nvSpPr>
        <p:spPr/>
        <p:txBody>
          <a:bodyPr/>
          <a:lstStyle/>
          <a:p>
            <a:r>
              <a:rPr lang="en-US" sz="2800" dirty="0" smtClean="0"/>
              <a:t>Why Declaration?</a:t>
            </a:r>
          </a:p>
          <a:p>
            <a:endParaRPr lang="en-US" dirty="0" smtClean="0"/>
          </a:p>
          <a:p>
            <a:r>
              <a:rPr lang="en-US" sz="2000" i="1" dirty="0" smtClean="0"/>
              <a:t>Ladder of Darkness to Light </a:t>
            </a:r>
            <a:r>
              <a:rPr lang="en-US" sz="2000" dirty="0" smtClean="0"/>
              <a:t>a Poem by Declaration found in </a:t>
            </a:r>
            <a:r>
              <a:rPr lang="en-US" sz="2000" i="1" dirty="0" smtClean="0"/>
              <a:t>Forsaken but not Forgotten. </a:t>
            </a:r>
            <a:r>
              <a:rPr lang="en-US" sz="2000" dirty="0" smtClean="0"/>
              <a:t>Light of hope publishing. </a:t>
            </a:r>
          </a:p>
          <a:p>
            <a:endParaRPr lang="en-US" dirty="0" smtClean="0"/>
          </a:p>
          <a:p>
            <a:r>
              <a:rPr lang="en-US" dirty="0" smtClean="0"/>
              <a:t>Forsaken but not Lost </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4084" b="14084"/>
          <a:stretch>
            <a:fillRect/>
          </a:stretch>
        </p:blipFill>
        <p:spPr>
          <a:xfrm>
            <a:off x="5381308" y="457200"/>
            <a:ext cx="6353175" cy="6084888"/>
          </a:xfrm>
        </p:spPr>
      </p:pic>
    </p:spTree>
    <p:extLst>
      <p:ext uri="{BB962C8B-B14F-4D97-AF65-F5344CB8AC3E}">
        <p14:creationId xmlns:p14="http://schemas.microsoft.com/office/powerpoint/2010/main" val="193795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a Restorative Context </a:t>
            </a:r>
            <a:br>
              <a:rPr lang="en-US" smtClean="0"/>
            </a:br>
            <a:r>
              <a:rPr lang="en-US" smtClean="0"/>
              <a:t>Liberation </a:t>
            </a:r>
            <a:endParaRPr lang="en-US"/>
          </a:p>
        </p:txBody>
      </p:sp>
      <p:pic>
        <p:nvPicPr>
          <p:cNvPr id="8" name="Content Placeholder 7"/>
          <p:cNvPicPr>
            <a:picLocks noGrp="1" noChangeAspect="1"/>
          </p:cNvPicPr>
          <p:nvPr>
            <p:ph sz="half" idx="1"/>
          </p:nvPr>
        </p:nvPicPr>
        <p:blipFill>
          <a:blip r:embed="rId2"/>
          <a:stretch>
            <a:fillRect/>
          </a:stretch>
        </p:blipFill>
        <p:spPr>
          <a:xfrm>
            <a:off x="1524000" y="2286794"/>
            <a:ext cx="3810000" cy="3429000"/>
          </a:xfrm>
        </p:spPr>
      </p:pic>
      <p:sp>
        <p:nvSpPr>
          <p:cNvPr id="9" name="Content Placeholder 8"/>
          <p:cNvSpPr>
            <a:spLocks noGrp="1"/>
          </p:cNvSpPr>
          <p:nvPr>
            <p:ph sz="half" idx="2"/>
          </p:nvPr>
        </p:nvSpPr>
        <p:spPr/>
        <p:txBody>
          <a:bodyPr/>
          <a:lstStyle/>
          <a:p>
            <a:r>
              <a:rPr lang="en-US" smtClean="0"/>
              <a:t>Need Quote </a:t>
            </a:r>
            <a:endParaRPr lang="en-US"/>
          </a:p>
        </p:txBody>
      </p:sp>
    </p:spTree>
    <p:extLst>
      <p:ext uri="{BB962C8B-B14F-4D97-AF65-F5344CB8AC3E}">
        <p14:creationId xmlns:p14="http://schemas.microsoft.com/office/powerpoint/2010/main" val="6894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Creating a Restorative Context </a:t>
            </a:r>
            <a:br>
              <a:rPr lang="en-US" smtClean="0"/>
            </a:br>
            <a:r>
              <a:rPr lang="en-US" smtClean="0"/>
              <a:t>Critical Theory and Beyond Banking Education </a:t>
            </a:r>
            <a:br>
              <a:rPr lang="en-US" smtClean="0"/>
            </a:br>
            <a:endParaRPr lang="en-US"/>
          </a:p>
        </p:txBody>
      </p:sp>
      <p:pic>
        <p:nvPicPr>
          <p:cNvPr id="5" name="Content Placeholder 4"/>
          <p:cNvPicPr>
            <a:picLocks noGrp="1" noChangeAspect="1"/>
          </p:cNvPicPr>
          <p:nvPr>
            <p:ph sz="half" idx="1"/>
          </p:nvPr>
        </p:nvPicPr>
        <p:blipFill>
          <a:blip r:embed="rId2"/>
          <a:stretch>
            <a:fillRect/>
          </a:stretch>
        </p:blipFill>
        <p:spPr>
          <a:xfrm>
            <a:off x="1847850" y="2813844"/>
            <a:ext cx="3162300" cy="2374900"/>
          </a:xfrm>
        </p:spPr>
      </p:pic>
      <p:sp>
        <p:nvSpPr>
          <p:cNvPr id="4" name="Content Placeholder 3"/>
          <p:cNvSpPr>
            <a:spLocks noGrp="1"/>
          </p:cNvSpPr>
          <p:nvPr>
            <p:ph sz="half" idx="2"/>
          </p:nvPr>
        </p:nvSpPr>
        <p:spPr/>
        <p:txBody>
          <a:bodyPr/>
          <a:lstStyle/>
          <a:p>
            <a:endParaRPr lang="en-US" smtClean="0"/>
          </a:p>
          <a:p>
            <a:endParaRPr lang="en-US"/>
          </a:p>
          <a:p>
            <a:endParaRPr lang="en-US" smtClean="0"/>
          </a:p>
          <a:p>
            <a:endParaRPr lang="en-US"/>
          </a:p>
          <a:p>
            <a:r>
              <a:rPr lang="en-US" smtClean="0"/>
              <a:t>-</a:t>
            </a:r>
            <a:r>
              <a:rPr lang="en-US" err="1"/>
              <a:t>Tarwater</a:t>
            </a:r>
            <a:r>
              <a:rPr lang="en-US"/>
              <a:t>, Charles. "The Mind Oppressed: Recidivism as a Learned Behavior." Wake Forest Journal of Law &amp; Policy 6, no. 2 (2016): 357-69. </a:t>
            </a:r>
            <a:endParaRPr lang="en-US" smtClean="0"/>
          </a:p>
          <a:p>
            <a:endParaRPr lang="en-US"/>
          </a:p>
        </p:txBody>
      </p:sp>
    </p:spTree>
    <p:extLst>
      <p:ext uri="{BB962C8B-B14F-4D97-AF65-F5344CB8AC3E}">
        <p14:creationId xmlns:p14="http://schemas.microsoft.com/office/powerpoint/2010/main" val="154971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Conflict and Conflict Transformation </a:t>
            </a:r>
            <a:endParaRPr lang="en-US"/>
          </a:p>
        </p:txBody>
      </p:sp>
      <p:sp>
        <p:nvSpPr>
          <p:cNvPr id="3" name="Subtitle 2"/>
          <p:cNvSpPr>
            <a:spLocks noGrp="1"/>
          </p:cNvSpPr>
          <p:nvPr>
            <p:ph type="subTitle" idx="1"/>
          </p:nvPr>
        </p:nvSpPr>
        <p:spPr/>
        <p:txBody>
          <a:bodyPr/>
          <a:lstStyle/>
          <a:p>
            <a:r>
              <a:rPr lang="en-US" smtClean="0"/>
              <a:t> </a:t>
            </a:r>
            <a:endParaRPr lang="en-US"/>
          </a:p>
        </p:txBody>
      </p:sp>
    </p:spTree>
    <p:extLst>
      <p:ext uri="{BB962C8B-B14F-4D97-AF65-F5344CB8AC3E}">
        <p14:creationId xmlns:p14="http://schemas.microsoft.com/office/powerpoint/2010/main" val="202251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135"/>
            <a:ext cx="10515600" cy="1325563"/>
          </a:xfrm>
        </p:spPr>
        <p:txBody>
          <a:bodyPr/>
          <a:lstStyle/>
          <a:p>
            <a:r>
              <a:rPr lang="en-US" dirty="0" smtClean="0"/>
              <a:t>Voice and Bureaucracy </a:t>
            </a:r>
            <a:endParaRPr lang="en-US" dirty="0"/>
          </a:p>
        </p:txBody>
      </p:sp>
      <p:sp>
        <p:nvSpPr>
          <p:cNvPr id="3" name="Content Placeholder 2"/>
          <p:cNvSpPr>
            <a:spLocks noGrp="1"/>
          </p:cNvSpPr>
          <p:nvPr>
            <p:ph idx="1"/>
          </p:nvPr>
        </p:nvSpPr>
        <p:spPr/>
        <p:txBody>
          <a:bodyPr/>
          <a:lstStyle/>
          <a:p>
            <a:r>
              <a:rPr lang="en-US" dirty="0" smtClean="0"/>
              <a:t>Change is in the air</a:t>
            </a:r>
          </a:p>
          <a:p>
            <a:r>
              <a:rPr lang="en-US" dirty="0" smtClean="0"/>
              <a:t>Power given and power taken</a:t>
            </a:r>
          </a:p>
          <a:p>
            <a:r>
              <a:rPr lang="en-US" dirty="0" smtClean="0"/>
              <a:t>How do we </a:t>
            </a:r>
            <a:r>
              <a:rPr lang="en-US" dirty="0" smtClean="0"/>
              <a:t>exercise </a:t>
            </a:r>
            <a:r>
              <a:rPr lang="en-US" dirty="0" smtClean="0"/>
              <a:t>what we leaned </a:t>
            </a:r>
          </a:p>
          <a:p>
            <a:pPr lvl="1"/>
            <a:r>
              <a:rPr lang="en-US" dirty="0" smtClean="0"/>
              <a:t>Its like you gave us a tool but we turned it into a bomb </a:t>
            </a:r>
          </a:p>
        </p:txBody>
      </p:sp>
    </p:spTree>
    <p:extLst>
      <p:ext uri="{BB962C8B-B14F-4D97-AF65-F5344CB8AC3E}">
        <p14:creationId xmlns:p14="http://schemas.microsoft.com/office/powerpoint/2010/main" val="42603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a Fracture </a:t>
            </a:r>
          </a:p>
        </p:txBody>
      </p:sp>
      <p:sp>
        <p:nvSpPr>
          <p:cNvPr id="3" name="Content Placeholder 2"/>
          <p:cNvSpPr>
            <a:spLocks noGrp="1"/>
          </p:cNvSpPr>
          <p:nvPr>
            <p:ph idx="1"/>
          </p:nvPr>
        </p:nvSpPr>
        <p:spPr/>
        <p:txBody>
          <a:bodyPr/>
          <a:lstStyle/>
          <a:p>
            <a:r>
              <a:rPr lang="en-US" dirty="0"/>
              <a:t>In order for us to move beyond where we were we had to have a dialogue </a:t>
            </a:r>
          </a:p>
          <a:p>
            <a:r>
              <a:rPr lang="en-US" dirty="0" smtClean="0"/>
              <a:t>I stopped coming to class until everyone agreed to talk </a:t>
            </a:r>
            <a:endParaRPr lang="en-US" dirty="0"/>
          </a:p>
        </p:txBody>
      </p:sp>
    </p:spTree>
    <p:extLst>
      <p:ext uri="{BB962C8B-B14F-4D97-AF65-F5344CB8AC3E}">
        <p14:creationId xmlns:p14="http://schemas.microsoft.com/office/powerpoint/2010/main" val="14472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a Fracture </a:t>
            </a:r>
            <a:endParaRPr lang="en-US" dirty="0"/>
          </a:p>
        </p:txBody>
      </p:sp>
      <p:sp>
        <p:nvSpPr>
          <p:cNvPr id="3" name="Content Placeholder 2"/>
          <p:cNvSpPr>
            <a:spLocks noGrp="1"/>
          </p:cNvSpPr>
          <p:nvPr>
            <p:ph idx="1"/>
          </p:nvPr>
        </p:nvSpPr>
        <p:spPr/>
        <p:txBody>
          <a:bodyPr/>
          <a:lstStyle/>
          <a:p>
            <a:r>
              <a:rPr lang="en-US" dirty="0" smtClean="0"/>
              <a:t>Our </a:t>
            </a:r>
            <a:r>
              <a:rPr lang="en-US" dirty="0" smtClean="0"/>
              <a:t>egos had to broken down in order to break barriers </a:t>
            </a:r>
          </a:p>
          <a:p>
            <a:pPr lvl="1"/>
            <a:r>
              <a:rPr lang="en-US" dirty="0" smtClean="0"/>
              <a:t>We had to swallow our egos and pride </a:t>
            </a:r>
          </a:p>
          <a:p>
            <a:r>
              <a:rPr lang="en-US" dirty="0" smtClean="0"/>
              <a:t>Recognized our own aggression ( I could only see Sarah Crying) </a:t>
            </a:r>
          </a:p>
          <a:p>
            <a:r>
              <a:rPr lang="en-US" dirty="0" smtClean="0"/>
              <a:t>We became the oppressors and by our coming back together we became our liberation.  </a:t>
            </a:r>
          </a:p>
          <a:p>
            <a:endParaRPr lang="en-US" dirty="0"/>
          </a:p>
        </p:txBody>
      </p:sp>
    </p:spTree>
    <p:extLst>
      <p:ext uri="{BB962C8B-B14F-4D97-AF65-F5344CB8AC3E}">
        <p14:creationId xmlns:p14="http://schemas.microsoft.com/office/powerpoint/2010/main" val="145531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Healing from Conflict</a:t>
            </a:r>
            <a:endParaRPr lang="en-US" dirty="0"/>
          </a:p>
        </p:txBody>
      </p:sp>
      <p:sp>
        <p:nvSpPr>
          <p:cNvPr id="3" name="Content Placeholder 2"/>
          <p:cNvSpPr>
            <a:spLocks noGrp="1"/>
          </p:cNvSpPr>
          <p:nvPr>
            <p:ph idx="1"/>
          </p:nvPr>
        </p:nvSpPr>
        <p:spPr/>
        <p:txBody>
          <a:bodyPr/>
          <a:lstStyle/>
          <a:p>
            <a:r>
              <a:rPr lang="en-US" dirty="0" smtClean="0"/>
              <a:t>Overview of RJ and RP in context outside of prison </a:t>
            </a:r>
          </a:p>
          <a:p>
            <a:r>
              <a:rPr lang="en-US" dirty="0" smtClean="0"/>
              <a:t>Finding a collective voice </a:t>
            </a:r>
            <a:endParaRPr lang="en-US" dirty="0"/>
          </a:p>
        </p:txBody>
      </p:sp>
    </p:spTree>
    <p:extLst>
      <p:ext uri="{BB962C8B-B14F-4D97-AF65-F5344CB8AC3E}">
        <p14:creationId xmlns:p14="http://schemas.microsoft.com/office/powerpoint/2010/main" val="18264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PSP Identity Statement </a:t>
            </a:r>
            <a:endParaRPr lang="en-US" dirty="0"/>
          </a:p>
        </p:txBody>
      </p:sp>
      <p:sp>
        <p:nvSpPr>
          <p:cNvPr id="3" name="Content Placeholder 2"/>
          <p:cNvSpPr>
            <a:spLocks noGrp="1"/>
          </p:cNvSpPr>
          <p:nvPr>
            <p:ph idx="1"/>
          </p:nvPr>
        </p:nvSpPr>
        <p:spPr/>
        <p:txBody>
          <a:bodyPr/>
          <a:lstStyle/>
          <a:p>
            <a:r>
              <a:rPr lang="en-US" dirty="0"/>
              <a:t>Common Good Atlanta is a diverse group of passionate, ambitious students that are capable of renaming the world. As scholars we work to break through stereotypes and constraints, by growing and expressing ourselves academically. By working through rigorous academic challenges in a creative and scholarly manner, we have transformed and challenged ourselves through humanizing experiences, which in some instances has saved our lives. The results of our work is demonstrated by a body of academic achievements that now stand archived in prominent institutions of higher learning and in several journals and periodicals."</a:t>
            </a:r>
            <a:endParaRPr lang="en-US" dirty="0"/>
          </a:p>
        </p:txBody>
      </p:sp>
    </p:spTree>
    <p:extLst>
      <p:ext uri="{BB962C8B-B14F-4D97-AF65-F5344CB8AC3E}">
        <p14:creationId xmlns:p14="http://schemas.microsoft.com/office/powerpoint/2010/main" val="62468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the Statement Meant</a:t>
            </a:r>
            <a:endParaRPr lang="en-US" dirty="0"/>
          </a:p>
        </p:txBody>
      </p:sp>
      <p:sp>
        <p:nvSpPr>
          <p:cNvPr id="3" name="Content Placeholder 2"/>
          <p:cNvSpPr>
            <a:spLocks noGrp="1"/>
          </p:cNvSpPr>
          <p:nvPr>
            <p:ph idx="1"/>
          </p:nvPr>
        </p:nvSpPr>
        <p:spPr/>
        <p:txBody>
          <a:bodyPr/>
          <a:lstStyle/>
          <a:p>
            <a:r>
              <a:rPr lang="en-US" dirty="0" smtClean="0"/>
              <a:t>Allowed me to openly admit things</a:t>
            </a:r>
          </a:p>
          <a:p>
            <a:r>
              <a:rPr lang="en-US" dirty="0" smtClean="0"/>
              <a:t>We have a voice. We are represented by our own words </a:t>
            </a:r>
          </a:p>
          <a:p>
            <a:r>
              <a:rPr lang="en-US" dirty="0" smtClean="0"/>
              <a:t>We remembered that we had helped each other </a:t>
            </a:r>
          </a:p>
          <a:p>
            <a:endParaRPr lang="en-US" dirty="0"/>
          </a:p>
        </p:txBody>
      </p:sp>
    </p:spTree>
    <p:extLst>
      <p:ext uri="{BB962C8B-B14F-4D97-AF65-F5344CB8AC3E}">
        <p14:creationId xmlns:p14="http://schemas.microsoft.com/office/powerpoint/2010/main" val="1449310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Restorative Values </a:t>
            </a:r>
            <a:endParaRPr lang="en-US" dirty="0"/>
          </a:p>
        </p:txBody>
      </p:sp>
      <p:sp>
        <p:nvSpPr>
          <p:cNvPr id="3" name="Content Placeholder 2"/>
          <p:cNvSpPr>
            <a:spLocks noGrp="1"/>
          </p:cNvSpPr>
          <p:nvPr>
            <p:ph idx="1"/>
          </p:nvPr>
        </p:nvSpPr>
        <p:spPr/>
        <p:txBody>
          <a:bodyPr>
            <a:normAutofit lnSpcReduction="10000"/>
          </a:bodyPr>
          <a:lstStyle/>
          <a:p>
            <a:r>
              <a:rPr lang="en-US" dirty="0" smtClean="0"/>
              <a:t>Hope </a:t>
            </a:r>
          </a:p>
          <a:p>
            <a:r>
              <a:rPr lang="en-US" dirty="0" smtClean="0"/>
              <a:t>Humanity </a:t>
            </a:r>
          </a:p>
          <a:p>
            <a:r>
              <a:rPr lang="en-US" dirty="0" smtClean="0"/>
              <a:t>Understanding</a:t>
            </a:r>
          </a:p>
          <a:p>
            <a:r>
              <a:rPr lang="en-US" dirty="0" smtClean="0"/>
              <a:t>Trust </a:t>
            </a:r>
          </a:p>
          <a:p>
            <a:r>
              <a:rPr lang="en-US" dirty="0" smtClean="0">
                <a:solidFill>
                  <a:schemeClr val="accent2"/>
                </a:solidFill>
              </a:rPr>
              <a:t>Foy </a:t>
            </a:r>
          </a:p>
          <a:p>
            <a:r>
              <a:rPr lang="en-US" dirty="0" smtClean="0"/>
              <a:t>Respect </a:t>
            </a:r>
          </a:p>
          <a:p>
            <a:r>
              <a:rPr lang="en-US" dirty="0" smtClean="0"/>
              <a:t>Commitment</a:t>
            </a:r>
          </a:p>
          <a:p>
            <a:r>
              <a:rPr lang="en-US" dirty="0" smtClean="0"/>
              <a:t>Compassion </a:t>
            </a:r>
          </a:p>
          <a:p>
            <a:r>
              <a:rPr lang="en-US" dirty="0" smtClean="0">
                <a:solidFill>
                  <a:schemeClr val="accent2"/>
                </a:solidFill>
              </a:rPr>
              <a:t>Restorative Pride </a:t>
            </a:r>
          </a:p>
        </p:txBody>
      </p:sp>
    </p:spTree>
    <p:extLst>
      <p:ext uri="{BB962C8B-B14F-4D97-AF65-F5344CB8AC3E}">
        <p14:creationId xmlns:p14="http://schemas.microsoft.com/office/powerpoint/2010/main" val="33234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06" y="0"/>
            <a:ext cx="10639894" cy="1798819"/>
          </a:xfrm>
        </p:spPr>
        <p:txBody>
          <a:bodyPr>
            <a:normAutofit/>
          </a:bodyPr>
          <a:lstStyle/>
          <a:p>
            <a:r>
              <a:rPr lang="en-US" smtClean="0"/>
              <a:t>Presentation Overview</a:t>
            </a:r>
            <a:br>
              <a:rPr lang="en-US" smtClean="0"/>
            </a:br>
            <a:endParaRPr lang="en-US"/>
          </a:p>
        </p:txBody>
      </p:sp>
      <p:sp>
        <p:nvSpPr>
          <p:cNvPr id="3" name="Content Placeholder 2"/>
          <p:cNvSpPr>
            <a:spLocks noGrp="1"/>
          </p:cNvSpPr>
          <p:nvPr>
            <p:ph idx="1"/>
          </p:nvPr>
        </p:nvSpPr>
        <p:spPr>
          <a:xfrm>
            <a:off x="713906" y="1798819"/>
            <a:ext cx="11128324" cy="4886794"/>
          </a:xfrm>
        </p:spPr>
        <p:txBody>
          <a:bodyPr>
            <a:normAutofit/>
          </a:bodyPr>
          <a:lstStyle/>
          <a:p>
            <a:r>
              <a:rPr lang="en-US" dirty="0" smtClean="0"/>
              <a:t>Creating a Restorative Context in Prison </a:t>
            </a:r>
          </a:p>
          <a:p>
            <a:r>
              <a:rPr lang="en-US" dirty="0" smtClean="0"/>
              <a:t>Conflict and Conflict Transformation </a:t>
            </a:r>
          </a:p>
          <a:p>
            <a:r>
              <a:rPr lang="en-US" dirty="0" smtClean="0"/>
              <a:t>The “A Ha” of Restorative Justice </a:t>
            </a:r>
          </a:p>
          <a:p>
            <a:r>
              <a:rPr lang="en-US" dirty="0" smtClean="0"/>
              <a:t>Restorative Values </a:t>
            </a:r>
          </a:p>
          <a:p>
            <a:r>
              <a:rPr lang="en-US" dirty="0" smtClean="0"/>
              <a:t>Restorative Communication</a:t>
            </a:r>
            <a:endParaRPr lang="en-US" dirty="0" smtClean="0"/>
          </a:p>
          <a:p>
            <a:r>
              <a:rPr lang="en-US" dirty="0" smtClean="0"/>
              <a:t>Other Applications </a:t>
            </a:r>
          </a:p>
          <a:p>
            <a:endParaRPr lang="en-US" dirty="0" smtClean="0"/>
          </a:p>
          <a:p>
            <a:endParaRPr lang="en-US" dirty="0" smtClean="0"/>
          </a:p>
          <a:p>
            <a:endParaRPr lang="en-US" dirty="0" smtClean="0"/>
          </a:p>
          <a:p>
            <a:endParaRPr lang="en-US" dirty="0" smtClean="0"/>
          </a:p>
          <a:p>
            <a:pPr lvl="1"/>
            <a:endParaRPr lang="en-US" sz="2800" dirty="0" smtClean="0"/>
          </a:p>
          <a:p>
            <a:pPr lvl="1"/>
            <a:endParaRPr lang="is-IS" sz="2800" dirty="0" smtClean="0"/>
          </a:p>
        </p:txBody>
      </p:sp>
    </p:spTree>
    <p:extLst>
      <p:ext uri="{BB962C8B-B14F-4D97-AF65-F5344CB8AC3E}">
        <p14:creationId xmlns:p14="http://schemas.microsoft.com/office/powerpoint/2010/main" val="50251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Restorative Values and Circle </a:t>
            </a:r>
            <a:endParaRPr lang="en-US" dirty="0"/>
          </a:p>
        </p:txBody>
      </p:sp>
      <p:sp>
        <p:nvSpPr>
          <p:cNvPr id="3" name="Content Placeholder 2"/>
          <p:cNvSpPr>
            <a:spLocks noGrp="1"/>
          </p:cNvSpPr>
          <p:nvPr>
            <p:ph idx="1"/>
          </p:nvPr>
        </p:nvSpPr>
        <p:spPr/>
        <p:txBody>
          <a:bodyPr/>
          <a:lstStyle/>
          <a:p>
            <a:r>
              <a:rPr lang="en-US" dirty="0" smtClean="0"/>
              <a:t>Beyond the words </a:t>
            </a:r>
          </a:p>
          <a:p>
            <a:endParaRPr lang="en-US" dirty="0"/>
          </a:p>
          <a:p>
            <a:pPr lvl="1"/>
            <a:r>
              <a:rPr lang="en-US" dirty="0" smtClean="0"/>
              <a:t>Allowed us to put things out their that needed to be said</a:t>
            </a:r>
          </a:p>
          <a:p>
            <a:pPr lvl="1"/>
            <a:r>
              <a:rPr lang="en-US" dirty="0" smtClean="0"/>
              <a:t>We were surprised by who said what</a:t>
            </a:r>
          </a:p>
          <a:p>
            <a:pPr lvl="1"/>
            <a:r>
              <a:rPr lang="en-US" dirty="0" smtClean="0"/>
              <a:t>Safe place to feel like a human </a:t>
            </a:r>
            <a:endParaRPr lang="en-US" dirty="0"/>
          </a:p>
        </p:txBody>
      </p:sp>
    </p:spTree>
    <p:extLst>
      <p:ext uri="{BB962C8B-B14F-4D97-AF65-F5344CB8AC3E}">
        <p14:creationId xmlns:p14="http://schemas.microsoft.com/office/powerpoint/2010/main" val="33068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Restorative Communication</a:t>
            </a:r>
            <a:endParaRPr lang="en-US" dirty="0"/>
          </a:p>
        </p:txBody>
      </p:sp>
      <p:sp>
        <p:nvSpPr>
          <p:cNvPr id="3" name="Content Placeholder 2"/>
          <p:cNvSpPr>
            <a:spLocks noGrp="1"/>
          </p:cNvSpPr>
          <p:nvPr>
            <p:ph idx="1"/>
          </p:nvPr>
        </p:nvSpPr>
        <p:spPr/>
        <p:txBody>
          <a:bodyPr/>
          <a:lstStyle/>
          <a:p>
            <a:r>
              <a:rPr lang="en-US" dirty="0" smtClean="0"/>
              <a:t>Active Listening </a:t>
            </a:r>
          </a:p>
          <a:p>
            <a:r>
              <a:rPr lang="en-US" dirty="0" smtClean="0"/>
              <a:t>Non Violent Communication </a:t>
            </a:r>
          </a:p>
          <a:p>
            <a:r>
              <a:rPr lang="en-US" dirty="0" smtClean="0"/>
              <a:t>IIRP principals </a:t>
            </a:r>
            <a:endParaRPr lang="en-US" dirty="0"/>
          </a:p>
        </p:txBody>
      </p:sp>
    </p:spTree>
    <p:extLst>
      <p:ext uri="{BB962C8B-B14F-4D97-AF65-F5344CB8AC3E}">
        <p14:creationId xmlns:p14="http://schemas.microsoft.com/office/powerpoint/2010/main" val="44408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RP in Dorm </a:t>
            </a:r>
            <a:endParaRPr lang="en-US" dirty="0"/>
          </a:p>
        </p:txBody>
      </p:sp>
      <p:sp>
        <p:nvSpPr>
          <p:cNvPr id="3" name="Content Placeholder 2"/>
          <p:cNvSpPr>
            <a:spLocks noGrp="1"/>
          </p:cNvSpPr>
          <p:nvPr>
            <p:ph idx="1"/>
          </p:nvPr>
        </p:nvSpPr>
        <p:spPr/>
        <p:txBody>
          <a:bodyPr/>
          <a:lstStyle/>
          <a:p>
            <a:r>
              <a:rPr lang="en-US" dirty="0" smtClean="0"/>
              <a:t>“I went all Desmond Tutu on him” </a:t>
            </a:r>
          </a:p>
          <a:p>
            <a:r>
              <a:rPr lang="en-US" dirty="0" smtClean="0"/>
              <a:t>“It cant be like it is in here”</a:t>
            </a:r>
          </a:p>
          <a:p>
            <a:r>
              <a:rPr lang="en-US" dirty="0" smtClean="0"/>
              <a:t>The end was the same but the feelings were not </a:t>
            </a:r>
          </a:p>
        </p:txBody>
      </p:sp>
    </p:spTree>
    <p:extLst>
      <p:ext uri="{BB962C8B-B14F-4D97-AF65-F5344CB8AC3E}">
        <p14:creationId xmlns:p14="http://schemas.microsoft.com/office/powerpoint/2010/main" val="97266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Shoe is on the Other Foot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921000" y="2491740"/>
            <a:ext cx="6350000" cy="3568700"/>
          </a:xfrm>
          <a:prstGeom prst="rect">
            <a:avLst/>
          </a:prstGeom>
        </p:spPr>
      </p:pic>
    </p:spTree>
    <p:extLst>
      <p:ext uri="{BB962C8B-B14F-4D97-AF65-F5344CB8AC3E}">
        <p14:creationId xmlns:p14="http://schemas.microsoft.com/office/powerpoint/2010/main" val="67666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 </a:t>
            </a:r>
            <a:endParaRPr lang="en-US" dirty="0"/>
          </a:p>
        </p:txBody>
      </p:sp>
      <p:sp>
        <p:nvSpPr>
          <p:cNvPr id="3" name="Content Placeholder 2"/>
          <p:cNvSpPr>
            <a:spLocks noGrp="1"/>
          </p:cNvSpPr>
          <p:nvPr>
            <p:ph idx="1"/>
          </p:nvPr>
        </p:nvSpPr>
        <p:spPr/>
        <p:txBody>
          <a:bodyPr/>
          <a:lstStyle/>
          <a:p>
            <a:r>
              <a:rPr lang="en-US" dirty="0"/>
              <a:t>Common Good Atlanta provides incarcerated people with broad, democratic access to higher education so they can develop a better understanding of both themselves and the societal forces at work around them.</a:t>
            </a:r>
            <a:endParaRPr lang="en-US" dirty="0"/>
          </a:p>
        </p:txBody>
      </p:sp>
    </p:spTree>
    <p:extLst>
      <p:ext uri="{BB962C8B-B14F-4D97-AF65-F5344CB8AC3E}">
        <p14:creationId xmlns:p14="http://schemas.microsoft.com/office/powerpoint/2010/main" val="189173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856" y="0"/>
            <a:ext cx="6545224" cy="7269480"/>
          </a:xfrm>
          <a:prstGeom prst="rect">
            <a:avLst/>
          </a:prstGeom>
        </p:spPr>
      </p:pic>
    </p:spTree>
    <p:extLst>
      <p:ext uri="{BB962C8B-B14F-4D97-AF65-F5344CB8AC3E}">
        <p14:creationId xmlns:p14="http://schemas.microsoft.com/office/powerpoint/2010/main" val="97411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a restorative context </a:t>
            </a:r>
            <a:endParaRPr lang="en-US"/>
          </a:p>
        </p:txBody>
      </p:sp>
      <p:sp>
        <p:nvSpPr>
          <p:cNvPr id="3" name="Content Placeholder 2"/>
          <p:cNvSpPr>
            <a:spLocks noGrp="1"/>
          </p:cNvSpPr>
          <p:nvPr>
            <p:ph idx="1"/>
          </p:nvPr>
        </p:nvSpPr>
        <p:spPr/>
        <p:txBody>
          <a:bodyPr/>
          <a:lstStyle/>
          <a:p>
            <a:r>
              <a:rPr lang="en-US" smtClean="0"/>
              <a:t>Humanity</a:t>
            </a:r>
          </a:p>
          <a:p>
            <a:r>
              <a:rPr lang="en-US" smtClean="0"/>
              <a:t>Literature </a:t>
            </a:r>
          </a:p>
          <a:p>
            <a:r>
              <a:rPr lang="en-US" smtClean="0"/>
              <a:t>Voice </a:t>
            </a:r>
          </a:p>
          <a:p>
            <a:r>
              <a:rPr lang="en-US" smtClean="0"/>
              <a:t>Liberation </a:t>
            </a:r>
            <a:endParaRPr lang="en-US"/>
          </a:p>
        </p:txBody>
      </p:sp>
    </p:spTree>
    <p:extLst>
      <p:ext uri="{BB962C8B-B14F-4D97-AF65-F5344CB8AC3E}">
        <p14:creationId xmlns:p14="http://schemas.microsoft.com/office/powerpoint/2010/main" val="149379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a Restorative Context</a:t>
            </a:r>
            <a:br>
              <a:rPr lang="en-US" smtClean="0"/>
            </a:br>
            <a:r>
              <a:rPr lang="en-US" smtClean="0"/>
              <a:t>Humanity  </a:t>
            </a:r>
            <a:endParaRPr lang="en-US"/>
          </a:p>
        </p:txBody>
      </p:sp>
      <p:pic>
        <p:nvPicPr>
          <p:cNvPr id="4" name="Content Placeholder 3"/>
          <p:cNvPicPr>
            <a:picLocks noGrp="1" noChangeAspect="1"/>
          </p:cNvPicPr>
          <p:nvPr>
            <p:ph idx="1"/>
          </p:nvPr>
        </p:nvPicPr>
        <p:blipFill>
          <a:blip r:embed="rId2"/>
          <a:stretch>
            <a:fillRect/>
          </a:stretch>
        </p:blipFill>
        <p:spPr>
          <a:xfrm>
            <a:off x="4149093" y="1825625"/>
            <a:ext cx="3893814" cy="4351338"/>
          </a:xfrm>
        </p:spPr>
      </p:pic>
    </p:spTree>
    <p:extLst>
      <p:ext uri="{BB962C8B-B14F-4D97-AF65-F5344CB8AC3E}">
        <p14:creationId xmlns:p14="http://schemas.microsoft.com/office/powerpoint/2010/main" val="158176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9528" y="0"/>
            <a:ext cx="10634272" cy="2065443"/>
          </a:xfrm>
        </p:spPr>
        <p:txBody>
          <a:bodyPr>
            <a:normAutofit fontScale="90000"/>
          </a:bodyPr>
          <a:lstStyle/>
          <a:p>
            <a:r>
              <a:rPr lang="en-US" smtClean="0"/>
              <a:t>Creating A Restorative Context</a:t>
            </a:r>
            <a:br>
              <a:rPr lang="en-US" smtClean="0"/>
            </a:br>
            <a:r>
              <a:rPr lang="en-US" smtClean="0"/>
              <a:t>”My Teachers Kill Monsters”</a:t>
            </a:r>
            <a:br>
              <a:rPr lang="en-US" smtClean="0"/>
            </a:br>
            <a:r>
              <a:rPr lang="en-US" smtClean="0"/>
              <a:t>Humanity  </a:t>
            </a:r>
            <a:br>
              <a:rPr lang="en-US" smtClean="0"/>
            </a:b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64986"/>
            <a:ext cx="10515600" cy="3072616"/>
          </a:xfrm>
        </p:spPr>
      </p:pic>
    </p:spTree>
    <p:extLst>
      <p:ext uri="{BB962C8B-B14F-4D97-AF65-F5344CB8AC3E}">
        <p14:creationId xmlns:p14="http://schemas.microsoft.com/office/powerpoint/2010/main" val="127542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a Restorative Context</a:t>
            </a:r>
            <a:br>
              <a:rPr lang="en-US" smtClean="0"/>
            </a:br>
            <a:r>
              <a:rPr lang="en-US" smtClean="0"/>
              <a:t>Literature  </a:t>
            </a:r>
            <a:endParaRPr lang="en-US"/>
          </a:p>
        </p:txBody>
      </p:sp>
      <p:sp>
        <p:nvSpPr>
          <p:cNvPr id="3" name="Content Placeholder 2"/>
          <p:cNvSpPr>
            <a:spLocks noGrp="1"/>
          </p:cNvSpPr>
          <p:nvPr>
            <p:ph sz="half" idx="1"/>
          </p:nvPr>
        </p:nvSpPr>
        <p:spPr/>
        <p:txBody>
          <a:bodyPr/>
          <a:lstStyle/>
          <a:p>
            <a:r>
              <a:rPr lang="en-US" dirty="0" smtClean="0"/>
              <a:t>\</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1248" y="1825625"/>
            <a:ext cx="3263503" cy="4351338"/>
          </a:xfrm>
        </p:spPr>
      </p:pic>
      <p:pic>
        <p:nvPicPr>
          <p:cNvPr id="7" name="Picture 6"/>
          <p:cNvPicPr>
            <a:picLocks noChangeAspect="1"/>
          </p:cNvPicPr>
          <p:nvPr/>
        </p:nvPicPr>
        <p:blipFill>
          <a:blip r:embed="rId3"/>
          <a:stretch>
            <a:fillRect/>
          </a:stretch>
        </p:blipFill>
        <p:spPr>
          <a:xfrm>
            <a:off x="3322659" y="1487716"/>
            <a:ext cx="3252865" cy="5027155"/>
          </a:xfrm>
          <a:prstGeom prst="rect">
            <a:avLst/>
          </a:prstGeom>
        </p:spPr>
      </p:pic>
    </p:spTree>
    <p:extLst>
      <p:ext uri="{BB962C8B-B14F-4D97-AF65-F5344CB8AC3E}">
        <p14:creationId xmlns:p14="http://schemas.microsoft.com/office/powerpoint/2010/main" val="73685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Creating a Restorative Context</a:t>
            </a:r>
            <a:br>
              <a:rPr lang="en-US" smtClean="0"/>
            </a:br>
            <a:r>
              <a:rPr lang="en-US" smtClean="0"/>
              <a:t>Voice </a:t>
            </a:r>
            <a:endParaRPr lang="en-US"/>
          </a:p>
        </p:txBody>
      </p:sp>
      <p:sp>
        <p:nvSpPr>
          <p:cNvPr id="3" name="Content Placeholder 2"/>
          <p:cNvSpPr>
            <a:spLocks noGrp="1"/>
          </p:cNvSpPr>
          <p:nvPr>
            <p:ph sz="half" idx="1"/>
          </p:nvPr>
        </p:nvSpPr>
        <p:spPr>
          <a:xfrm>
            <a:off x="838200" y="1963711"/>
            <a:ext cx="2999282" cy="4213252"/>
          </a:xfrm>
        </p:spPr>
        <p:txBody>
          <a:bodyPr/>
          <a:lstStyle/>
          <a:p>
            <a:pPr lvl="1"/>
            <a:r>
              <a:rPr lang="en-US" smtClean="0"/>
              <a:t>Voice </a:t>
            </a:r>
          </a:p>
          <a:p>
            <a:pPr lvl="2"/>
            <a:r>
              <a:rPr lang="en-US" sz="1600" smtClean="0"/>
              <a:t>Emory Archives </a:t>
            </a:r>
          </a:p>
          <a:p>
            <a:endParaRPr lang="en-US"/>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6931" y="1774993"/>
            <a:ext cx="6676869" cy="4401970"/>
          </a:xfrm>
        </p:spPr>
      </p:pic>
    </p:spTree>
    <p:extLst>
      <p:ext uri="{BB962C8B-B14F-4D97-AF65-F5344CB8AC3E}">
        <p14:creationId xmlns:p14="http://schemas.microsoft.com/office/powerpoint/2010/main" val="2039747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525</Words>
  <Application>Microsoft Macintosh PowerPoint</Application>
  <PresentationFormat>Widescreen</PresentationFormat>
  <Paragraphs>88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Calibri Light</vt:lpstr>
      <vt:lpstr>Arial</vt:lpstr>
      <vt:lpstr>Office Theme</vt:lpstr>
      <vt:lpstr>Prelude  A Powerful Name </vt:lpstr>
      <vt:lpstr>Presentation Overview </vt:lpstr>
      <vt:lpstr>Mission Statement </vt:lpstr>
      <vt:lpstr>PowerPoint Presentation</vt:lpstr>
      <vt:lpstr>Creating a restorative context </vt:lpstr>
      <vt:lpstr>Creating a Restorative Context Humanity  </vt:lpstr>
      <vt:lpstr>Creating A Restorative Context ”My Teachers Kill Monsters” Humanity   </vt:lpstr>
      <vt:lpstr>Creating a Restorative Context Literature  </vt:lpstr>
      <vt:lpstr>Creating a Restorative Context Voice </vt:lpstr>
      <vt:lpstr>Creating a Restorative Context  Liberation </vt:lpstr>
      <vt:lpstr>Creating a Restorative Context  Critical Theory and Beyond Banking Education  </vt:lpstr>
      <vt:lpstr>Conflict and Conflict Transformation </vt:lpstr>
      <vt:lpstr>Voice and Bureaucracy </vt:lpstr>
      <vt:lpstr>Resolving a Fracture </vt:lpstr>
      <vt:lpstr>Resolving a Fracture </vt:lpstr>
      <vt:lpstr>Healing from Conflict</vt:lpstr>
      <vt:lpstr>Creating the PSP Identity Statement </vt:lpstr>
      <vt:lpstr>What the Statement Meant</vt:lpstr>
      <vt:lpstr>Restorative Values </vt:lpstr>
      <vt:lpstr>Restorative Values and Circle </vt:lpstr>
      <vt:lpstr>Restorative Communication</vt:lpstr>
      <vt:lpstr>Using RP in Dorm </vt:lpstr>
      <vt:lpstr>When the Shoe is on the Other Foot</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Practices and Finding Voice and Healing in Prison </dc:title>
  <dc:creator>Microsoft Office User</dc:creator>
  <cp:lastModifiedBy>Microsoft Office User</cp:lastModifiedBy>
  <cp:revision>21</cp:revision>
  <dcterms:created xsi:type="dcterms:W3CDTF">2019-04-28T16:35:36Z</dcterms:created>
  <dcterms:modified xsi:type="dcterms:W3CDTF">2019-05-13T00:20:36Z</dcterms:modified>
</cp:coreProperties>
</file>