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35"/>
  </p:notesMasterIdLst>
  <p:handoutMasterIdLst>
    <p:handoutMasterId r:id="rId36"/>
  </p:handoutMasterIdLst>
  <p:sldIdLst>
    <p:sldId id="493" r:id="rId2"/>
    <p:sldId id="548" r:id="rId3"/>
    <p:sldId id="525" r:id="rId4"/>
    <p:sldId id="528" r:id="rId5"/>
    <p:sldId id="530" r:id="rId6"/>
    <p:sldId id="546" r:id="rId7"/>
    <p:sldId id="549" r:id="rId8"/>
    <p:sldId id="538" r:id="rId9"/>
    <p:sldId id="504" r:id="rId10"/>
    <p:sldId id="520" r:id="rId11"/>
    <p:sldId id="505" r:id="rId12"/>
    <p:sldId id="550" r:id="rId13"/>
    <p:sldId id="511" r:id="rId14"/>
    <p:sldId id="529" r:id="rId15"/>
    <p:sldId id="522" r:id="rId16"/>
    <p:sldId id="516" r:id="rId17"/>
    <p:sldId id="539" r:id="rId18"/>
    <p:sldId id="544" r:id="rId19"/>
    <p:sldId id="527" r:id="rId20"/>
    <p:sldId id="543" r:id="rId21"/>
    <p:sldId id="532" r:id="rId22"/>
    <p:sldId id="540" r:id="rId23"/>
    <p:sldId id="542" r:id="rId24"/>
    <p:sldId id="535" r:id="rId25"/>
    <p:sldId id="533" r:id="rId26"/>
    <p:sldId id="551" r:id="rId27"/>
    <p:sldId id="536" r:id="rId28"/>
    <p:sldId id="515" r:id="rId29"/>
    <p:sldId id="524" r:id="rId30"/>
    <p:sldId id="545" r:id="rId31"/>
    <p:sldId id="547" r:id="rId32"/>
    <p:sldId id="513" r:id="rId33"/>
    <p:sldId id="484" r:id="rId34"/>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3"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270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75" autoAdjust="0"/>
    <p:restoredTop sz="73428" autoAdjust="0"/>
  </p:normalViewPr>
  <p:slideViewPr>
    <p:cSldViewPr snapToGrid="0">
      <p:cViewPr varScale="1">
        <p:scale>
          <a:sx n="82" d="100"/>
          <a:sy n="82" d="100"/>
        </p:scale>
        <p:origin x="1458" y="7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528"/>
    </p:cViewPr>
  </p:sorterViewPr>
  <p:notesViewPr>
    <p:cSldViewPr snapToGrid="0">
      <p:cViewPr varScale="1">
        <p:scale>
          <a:sx n="84" d="100"/>
          <a:sy n="84" d="100"/>
        </p:scale>
        <p:origin x="3792" y="108"/>
      </p:cViewPr>
      <p:guideLst>
        <p:guide orient="horz" pos="2932"/>
        <p:guide pos="2213"/>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BCDF17C-B442-4F8F-AEE2-E2AC327DF832}"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US"/>
        </a:p>
      </dgm:t>
    </dgm:pt>
    <dgm:pt modelId="{B27D21A9-0EC5-4BB5-B957-D4A40A3444B8}">
      <dgm:prSet phldrT="[Text]"/>
      <dgm:spPr/>
      <dgm:t>
        <a:bodyPr/>
        <a:lstStyle/>
        <a:p>
          <a:r>
            <a:rPr lang="en-US" b="1" dirty="0" smtClean="0">
              <a:solidFill>
                <a:srgbClr val="FF0000"/>
              </a:solidFill>
              <a:effectLst>
                <a:outerShdw blurRad="38100" dist="38100" dir="2700000" algn="tl">
                  <a:srgbClr val="000000">
                    <a:alpha val="43137"/>
                  </a:srgbClr>
                </a:outerShdw>
              </a:effectLst>
            </a:rPr>
            <a:t>Structural</a:t>
          </a:r>
          <a:r>
            <a:rPr lang="en-US" dirty="0" smtClean="0"/>
            <a:t> </a:t>
          </a:r>
          <a:r>
            <a:rPr lang="en-US" b="1" dirty="0" smtClean="0">
              <a:solidFill>
                <a:srgbClr val="FF0000"/>
              </a:solidFill>
              <a:effectLst>
                <a:outerShdw blurRad="38100" dist="38100" dir="2700000" algn="tl">
                  <a:srgbClr val="000000">
                    <a:alpha val="43137"/>
                  </a:srgbClr>
                </a:outerShdw>
              </a:effectLst>
            </a:rPr>
            <a:t>Change</a:t>
          </a:r>
          <a:endParaRPr lang="en-US" b="1" dirty="0">
            <a:solidFill>
              <a:srgbClr val="FF0000"/>
            </a:solidFill>
            <a:effectLst>
              <a:outerShdw blurRad="38100" dist="38100" dir="2700000" algn="tl">
                <a:srgbClr val="000000">
                  <a:alpha val="43137"/>
                </a:srgbClr>
              </a:outerShdw>
            </a:effectLst>
          </a:endParaRPr>
        </a:p>
      </dgm:t>
    </dgm:pt>
    <dgm:pt modelId="{B3637D7C-9F41-4B8C-A349-492A6DE348CF}" type="parTrans" cxnId="{57C376DD-0B10-4EA4-96BB-C3A132CF5D5A}">
      <dgm:prSet/>
      <dgm:spPr/>
      <dgm:t>
        <a:bodyPr/>
        <a:lstStyle/>
        <a:p>
          <a:endParaRPr lang="en-US"/>
        </a:p>
      </dgm:t>
    </dgm:pt>
    <dgm:pt modelId="{381EBAB3-B822-4BF8-9733-095D1A70EFF4}" type="sibTrans" cxnId="{57C376DD-0B10-4EA4-96BB-C3A132CF5D5A}">
      <dgm:prSet/>
      <dgm:spPr>
        <a:solidFill>
          <a:srgbClr val="0070C0"/>
        </a:solidFill>
        <a:ln>
          <a:solidFill>
            <a:srgbClr val="0070C0"/>
          </a:solidFill>
        </a:ln>
      </dgm:spPr>
      <dgm:t>
        <a:bodyPr/>
        <a:lstStyle/>
        <a:p>
          <a:endParaRPr lang="en-US" dirty="0"/>
        </a:p>
      </dgm:t>
    </dgm:pt>
    <dgm:pt modelId="{2EE916B2-7F03-4EAD-BAB3-FB107E611C37}">
      <dgm:prSet phldrT="[Text]"/>
      <dgm:spPr/>
      <dgm:t>
        <a:bodyPr/>
        <a:lstStyle/>
        <a:p>
          <a:r>
            <a:rPr lang="en-US" b="1" dirty="0" smtClean="0">
              <a:solidFill>
                <a:srgbClr val="FF0000"/>
              </a:solidFill>
              <a:effectLst>
                <a:outerShdw blurRad="38100" dist="38100" dir="2700000" algn="tl">
                  <a:srgbClr val="000000">
                    <a:alpha val="43137"/>
                  </a:srgbClr>
                </a:outerShdw>
              </a:effectLst>
            </a:rPr>
            <a:t>Cultural Change</a:t>
          </a:r>
          <a:endParaRPr lang="en-US" b="1" dirty="0">
            <a:solidFill>
              <a:srgbClr val="FF0000"/>
            </a:solidFill>
            <a:effectLst>
              <a:outerShdw blurRad="38100" dist="38100" dir="2700000" algn="tl">
                <a:srgbClr val="000000">
                  <a:alpha val="43137"/>
                </a:srgbClr>
              </a:outerShdw>
            </a:effectLst>
          </a:endParaRPr>
        </a:p>
      </dgm:t>
    </dgm:pt>
    <dgm:pt modelId="{E205EE2E-BB53-4666-87F1-E12452EC113A}" type="parTrans" cxnId="{4F901A2C-A663-4A87-885B-8955D0CBD237}">
      <dgm:prSet/>
      <dgm:spPr/>
      <dgm:t>
        <a:bodyPr/>
        <a:lstStyle/>
        <a:p>
          <a:endParaRPr lang="en-US"/>
        </a:p>
      </dgm:t>
    </dgm:pt>
    <dgm:pt modelId="{5843269A-DC31-4A85-A8CD-F6412562209E}" type="sibTrans" cxnId="{4F901A2C-A663-4A87-885B-8955D0CBD237}">
      <dgm:prSet/>
      <dgm:spPr>
        <a:solidFill>
          <a:srgbClr val="0070C0"/>
        </a:solidFill>
        <a:ln>
          <a:solidFill>
            <a:srgbClr val="0070C0"/>
          </a:solidFill>
        </a:ln>
      </dgm:spPr>
      <dgm:t>
        <a:bodyPr/>
        <a:lstStyle/>
        <a:p>
          <a:endParaRPr lang="en-US" dirty="0"/>
        </a:p>
      </dgm:t>
    </dgm:pt>
    <dgm:pt modelId="{EF2017FD-7F83-472B-BE34-32A9F2E24EBD}" type="pres">
      <dgm:prSet presAssocID="{ABCDF17C-B442-4F8F-AEE2-E2AC327DF832}" presName="cycle" presStyleCnt="0">
        <dgm:presLayoutVars>
          <dgm:dir/>
          <dgm:resizeHandles val="exact"/>
        </dgm:presLayoutVars>
      </dgm:prSet>
      <dgm:spPr/>
      <dgm:t>
        <a:bodyPr/>
        <a:lstStyle/>
        <a:p>
          <a:endParaRPr lang="en-US"/>
        </a:p>
      </dgm:t>
    </dgm:pt>
    <dgm:pt modelId="{0FCF42DF-2E7F-41F7-8546-DCE3FAEE0AE2}" type="pres">
      <dgm:prSet presAssocID="{B27D21A9-0EC5-4BB5-B957-D4A40A3444B8}" presName="dummy" presStyleCnt="0"/>
      <dgm:spPr/>
    </dgm:pt>
    <dgm:pt modelId="{AFBA5149-0064-4186-A5EF-7AD98744D582}" type="pres">
      <dgm:prSet presAssocID="{B27D21A9-0EC5-4BB5-B957-D4A40A3444B8}" presName="node" presStyleLbl="revTx" presStyleIdx="0" presStyleCnt="2">
        <dgm:presLayoutVars>
          <dgm:bulletEnabled val="1"/>
        </dgm:presLayoutVars>
      </dgm:prSet>
      <dgm:spPr/>
      <dgm:t>
        <a:bodyPr/>
        <a:lstStyle/>
        <a:p>
          <a:endParaRPr lang="en-US"/>
        </a:p>
      </dgm:t>
    </dgm:pt>
    <dgm:pt modelId="{B210373A-F794-4275-9C60-D4770707980B}" type="pres">
      <dgm:prSet presAssocID="{381EBAB3-B822-4BF8-9733-095D1A70EFF4}" presName="sibTrans" presStyleLbl="node1" presStyleIdx="0" presStyleCnt="2"/>
      <dgm:spPr/>
      <dgm:t>
        <a:bodyPr/>
        <a:lstStyle/>
        <a:p>
          <a:endParaRPr lang="en-US"/>
        </a:p>
      </dgm:t>
    </dgm:pt>
    <dgm:pt modelId="{03F8AC93-1AA6-4998-88C6-545B8B7EB237}" type="pres">
      <dgm:prSet presAssocID="{2EE916B2-7F03-4EAD-BAB3-FB107E611C37}" presName="dummy" presStyleCnt="0"/>
      <dgm:spPr/>
    </dgm:pt>
    <dgm:pt modelId="{430E1763-9D3B-46A1-9007-5210B749F442}" type="pres">
      <dgm:prSet presAssocID="{2EE916B2-7F03-4EAD-BAB3-FB107E611C37}" presName="node" presStyleLbl="revTx" presStyleIdx="1" presStyleCnt="2">
        <dgm:presLayoutVars>
          <dgm:bulletEnabled val="1"/>
        </dgm:presLayoutVars>
      </dgm:prSet>
      <dgm:spPr/>
      <dgm:t>
        <a:bodyPr/>
        <a:lstStyle/>
        <a:p>
          <a:endParaRPr lang="en-US"/>
        </a:p>
      </dgm:t>
    </dgm:pt>
    <dgm:pt modelId="{992CD9DE-EF4C-4D45-BA4E-60C2CD13D3EE}" type="pres">
      <dgm:prSet presAssocID="{5843269A-DC31-4A85-A8CD-F6412562209E}" presName="sibTrans" presStyleLbl="node1" presStyleIdx="1" presStyleCnt="2"/>
      <dgm:spPr/>
      <dgm:t>
        <a:bodyPr/>
        <a:lstStyle/>
        <a:p>
          <a:endParaRPr lang="en-US"/>
        </a:p>
      </dgm:t>
    </dgm:pt>
  </dgm:ptLst>
  <dgm:cxnLst>
    <dgm:cxn modelId="{57C376DD-0B10-4EA4-96BB-C3A132CF5D5A}" srcId="{ABCDF17C-B442-4F8F-AEE2-E2AC327DF832}" destId="{B27D21A9-0EC5-4BB5-B957-D4A40A3444B8}" srcOrd="0" destOrd="0" parTransId="{B3637D7C-9F41-4B8C-A349-492A6DE348CF}" sibTransId="{381EBAB3-B822-4BF8-9733-095D1A70EFF4}"/>
    <dgm:cxn modelId="{89F3C5A1-9236-42E5-866C-B509789A4F00}" type="presOf" srcId="{2EE916B2-7F03-4EAD-BAB3-FB107E611C37}" destId="{430E1763-9D3B-46A1-9007-5210B749F442}" srcOrd="0" destOrd="0" presId="urn:microsoft.com/office/officeart/2005/8/layout/cycle1"/>
    <dgm:cxn modelId="{4F901A2C-A663-4A87-885B-8955D0CBD237}" srcId="{ABCDF17C-B442-4F8F-AEE2-E2AC327DF832}" destId="{2EE916B2-7F03-4EAD-BAB3-FB107E611C37}" srcOrd="1" destOrd="0" parTransId="{E205EE2E-BB53-4666-87F1-E12452EC113A}" sibTransId="{5843269A-DC31-4A85-A8CD-F6412562209E}"/>
    <dgm:cxn modelId="{9AF79DFA-2330-4D44-80FE-49A4674F1F2B}" type="presOf" srcId="{B27D21A9-0EC5-4BB5-B957-D4A40A3444B8}" destId="{AFBA5149-0064-4186-A5EF-7AD98744D582}" srcOrd="0" destOrd="0" presId="urn:microsoft.com/office/officeart/2005/8/layout/cycle1"/>
    <dgm:cxn modelId="{D691A138-9EC2-4F55-8ACC-61EA387D7CF5}" type="presOf" srcId="{5843269A-DC31-4A85-A8CD-F6412562209E}" destId="{992CD9DE-EF4C-4D45-BA4E-60C2CD13D3EE}" srcOrd="0" destOrd="0" presId="urn:microsoft.com/office/officeart/2005/8/layout/cycle1"/>
    <dgm:cxn modelId="{C771B714-4048-45C4-BF65-124A66EADF67}" type="presOf" srcId="{ABCDF17C-B442-4F8F-AEE2-E2AC327DF832}" destId="{EF2017FD-7F83-472B-BE34-32A9F2E24EBD}" srcOrd="0" destOrd="0" presId="urn:microsoft.com/office/officeart/2005/8/layout/cycle1"/>
    <dgm:cxn modelId="{B1852DE4-FC3C-4102-AF1B-159BD6FF43F2}" type="presOf" srcId="{381EBAB3-B822-4BF8-9733-095D1A70EFF4}" destId="{B210373A-F794-4275-9C60-D4770707980B}" srcOrd="0" destOrd="0" presId="urn:microsoft.com/office/officeart/2005/8/layout/cycle1"/>
    <dgm:cxn modelId="{94FAF89C-477F-486D-A9C0-8C3D88D59BEA}" type="presParOf" srcId="{EF2017FD-7F83-472B-BE34-32A9F2E24EBD}" destId="{0FCF42DF-2E7F-41F7-8546-DCE3FAEE0AE2}" srcOrd="0" destOrd="0" presId="urn:microsoft.com/office/officeart/2005/8/layout/cycle1"/>
    <dgm:cxn modelId="{D6D9263B-D9D9-4ABF-AADC-675AF8178434}" type="presParOf" srcId="{EF2017FD-7F83-472B-BE34-32A9F2E24EBD}" destId="{AFBA5149-0064-4186-A5EF-7AD98744D582}" srcOrd="1" destOrd="0" presId="urn:microsoft.com/office/officeart/2005/8/layout/cycle1"/>
    <dgm:cxn modelId="{B244E437-4294-41EC-9E81-B5FAD0D46AAB}" type="presParOf" srcId="{EF2017FD-7F83-472B-BE34-32A9F2E24EBD}" destId="{B210373A-F794-4275-9C60-D4770707980B}" srcOrd="2" destOrd="0" presId="urn:microsoft.com/office/officeart/2005/8/layout/cycle1"/>
    <dgm:cxn modelId="{6AB7F0D4-36C1-4866-8E79-AFA6429374BB}" type="presParOf" srcId="{EF2017FD-7F83-472B-BE34-32A9F2E24EBD}" destId="{03F8AC93-1AA6-4998-88C6-545B8B7EB237}" srcOrd="3" destOrd="0" presId="urn:microsoft.com/office/officeart/2005/8/layout/cycle1"/>
    <dgm:cxn modelId="{038A05CA-19EC-4A13-8FEE-55D75DBB3785}" type="presParOf" srcId="{EF2017FD-7F83-472B-BE34-32A9F2E24EBD}" destId="{430E1763-9D3B-46A1-9007-5210B749F442}" srcOrd="4" destOrd="0" presId="urn:microsoft.com/office/officeart/2005/8/layout/cycle1"/>
    <dgm:cxn modelId="{069B2761-5E30-48AD-9FA4-3995C2D0ED74}" type="presParOf" srcId="{EF2017FD-7F83-472B-BE34-32A9F2E24EBD}" destId="{992CD9DE-EF4C-4D45-BA4E-60C2CD13D3EE}" srcOrd="5"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BA5149-0064-4186-A5EF-7AD98744D582}">
      <dsp:nvSpPr>
        <dsp:cNvPr id="0" name=""/>
        <dsp:cNvSpPr/>
      </dsp:nvSpPr>
      <dsp:spPr>
        <a:xfrm>
          <a:off x="4005365" y="1147564"/>
          <a:ext cx="2175271" cy="21752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8260" tIns="48260" rIns="48260" bIns="48260" numCol="1" spcCol="1270" anchor="ctr" anchorCtr="0">
          <a:noAutofit/>
        </a:bodyPr>
        <a:lstStyle/>
        <a:p>
          <a:pPr lvl="0" algn="ctr" defTabSz="1689100">
            <a:lnSpc>
              <a:spcPct val="90000"/>
            </a:lnSpc>
            <a:spcBef>
              <a:spcPct val="0"/>
            </a:spcBef>
            <a:spcAft>
              <a:spcPct val="35000"/>
            </a:spcAft>
          </a:pPr>
          <a:r>
            <a:rPr lang="en-US" sz="3800" b="1" kern="1200" dirty="0" smtClean="0">
              <a:solidFill>
                <a:srgbClr val="FF0000"/>
              </a:solidFill>
              <a:effectLst>
                <a:outerShdw blurRad="38100" dist="38100" dir="2700000" algn="tl">
                  <a:srgbClr val="000000">
                    <a:alpha val="43137"/>
                  </a:srgbClr>
                </a:outerShdw>
              </a:effectLst>
            </a:rPr>
            <a:t>Structural</a:t>
          </a:r>
          <a:r>
            <a:rPr lang="en-US" sz="3800" kern="1200" dirty="0" smtClean="0"/>
            <a:t> </a:t>
          </a:r>
          <a:r>
            <a:rPr lang="en-US" sz="3800" b="1" kern="1200" dirty="0" smtClean="0">
              <a:solidFill>
                <a:srgbClr val="FF0000"/>
              </a:solidFill>
              <a:effectLst>
                <a:outerShdw blurRad="38100" dist="38100" dir="2700000" algn="tl">
                  <a:srgbClr val="000000">
                    <a:alpha val="43137"/>
                  </a:srgbClr>
                </a:outerShdw>
              </a:effectLst>
            </a:rPr>
            <a:t>Change</a:t>
          </a:r>
          <a:endParaRPr lang="en-US" sz="3800" b="1" kern="1200" dirty="0">
            <a:solidFill>
              <a:srgbClr val="FF0000"/>
            </a:solidFill>
            <a:effectLst>
              <a:outerShdw blurRad="38100" dist="38100" dir="2700000" algn="tl">
                <a:srgbClr val="000000">
                  <a:alpha val="43137"/>
                </a:srgbClr>
              </a:outerShdw>
            </a:effectLst>
          </a:endParaRPr>
        </a:p>
      </dsp:txBody>
      <dsp:txXfrm>
        <a:off x="4005365" y="1147564"/>
        <a:ext cx="2175271" cy="2175271"/>
      </dsp:txXfrm>
    </dsp:sp>
    <dsp:sp modelId="{B210373A-F794-4275-9C60-D4770707980B}">
      <dsp:nvSpPr>
        <dsp:cNvPr id="0" name=""/>
        <dsp:cNvSpPr/>
      </dsp:nvSpPr>
      <dsp:spPr>
        <a:xfrm>
          <a:off x="1076872" y="-2627"/>
          <a:ext cx="4475654" cy="4475654"/>
        </a:xfrm>
        <a:prstGeom prst="circularArrow">
          <a:avLst>
            <a:gd name="adj1" fmla="val 9477"/>
            <a:gd name="adj2" fmla="val 684468"/>
            <a:gd name="adj3" fmla="val 7853149"/>
            <a:gd name="adj4" fmla="val 2262383"/>
            <a:gd name="adj5" fmla="val 11057"/>
          </a:avLst>
        </a:prstGeom>
        <a:solidFill>
          <a:srgbClr val="0070C0"/>
        </a:solidFill>
        <a:ln w="15875" cap="flat" cmpd="sng" algn="ctr">
          <a:solidFill>
            <a:srgbClr val="0070C0"/>
          </a:solidFill>
          <a:prstDash val="solid"/>
        </a:ln>
        <a:effectLst/>
      </dsp:spPr>
      <dsp:style>
        <a:lnRef idx="2">
          <a:scrgbClr r="0" g="0" b="0"/>
        </a:lnRef>
        <a:fillRef idx="1">
          <a:scrgbClr r="0" g="0" b="0"/>
        </a:fillRef>
        <a:effectRef idx="0">
          <a:scrgbClr r="0" g="0" b="0"/>
        </a:effectRef>
        <a:fontRef idx="minor">
          <a:schemeClr val="lt1"/>
        </a:fontRef>
      </dsp:style>
    </dsp:sp>
    <dsp:sp modelId="{430E1763-9D3B-46A1-9007-5210B749F442}">
      <dsp:nvSpPr>
        <dsp:cNvPr id="0" name=""/>
        <dsp:cNvSpPr/>
      </dsp:nvSpPr>
      <dsp:spPr>
        <a:xfrm>
          <a:off x="448762" y="1147564"/>
          <a:ext cx="2175271" cy="21752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8260" tIns="48260" rIns="48260" bIns="48260" numCol="1" spcCol="1270" anchor="ctr" anchorCtr="0">
          <a:noAutofit/>
        </a:bodyPr>
        <a:lstStyle/>
        <a:p>
          <a:pPr lvl="0" algn="ctr" defTabSz="1689100">
            <a:lnSpc>
              <a:spcPct val="90000"/>
            </a:lnSpc>
            <a:spcBef>
              <a:spcPct val="0"/>
            </a:spcBef>
            <a:spcAft>
              <a:spcPct val="35000"/>
            </a:spcAft>
          </a:pPr>
          <a:r>
            <a:rPr lang="en-US" sz="3800" b="1" kern="1200" dirty="0" smtClean="0">
              <a:solidFill>
                <a:srgbClr val="FF0000"/>
              </a:solidFill>
              <a:effectLst>
                <a:outerShdw blurRad="38100" dist="38100" dir="2700000" algn="tl">
                  <a:srgbClr val="000000">
                    <a:alpha val="43137"/>
                  </a:srgbClr>
                </a:outerShdw>
              </a:effectLst>
            </a:rPr>
            <a:t>Cultural Change</a:t>
          </a:r>
          <a:endParaRPr lang="en-US" sz="3800" b="1" kern="1200" dirty="0">
            <a:solidFill>
              <a:srgbClr val="FF0000"/>
            </a:solidFill>
            <a:effectLst>
              <a:outerShdw blurRad="38100" dist="38100" dir="2700000" algn="tl">
                <a:srgbClr val="000000">
                  <a:alpha val="43137"/>
                </a:srgbClr>
              </a:outerShdw>
            </a:effectLst>
          </a:endParaRPr>
        </a:p>
      </dsp:txBody>
      <dsp:txXfrm>
        <a:off x="448762" y="1147564"/>
        <a:ext cx="2175271" cy="2175271"/>
      </dsp:txXfrm>
    </dsp:sp>
    <dsp:sp modelId="{992CD9DE-EF4C-4D45-BA4E-60C2CD13D3EE}">
      <dsp:nvSpPr>
        <dsp:cNvPr id="0" name=""/>
        <dsp:cNvSpPr/>
      </dsp:nvSpPr>
      <dsp:spPr>
        <a:xfrm>
          <a:off x="1076872" y="-2627"/>
          <a:ext cx="4475654" cy="4475654"/>
        </a:xfrm>
        <a:prstGeom prst="circularArrow">
          <a:avLst>
            <a:gd name="adj1" fmla="val 9477"/>
            <a:gd name="adj2" fmla="val 684468"/>
            <a:gd name="adj3" fmla="val 18653149"/>
            <a:gd name="adj4" fmla="val 13062383"/>
            <a:gd name="adj5" fmla="val 11057"/>
          </a:avLst>
        </a:prstGeom>
        <a:solidFill>
          <a:srgbClr val="0070C0"/>
        </a:solidFill>
        <a:ln w="15875" cap="flat" cmpd="sng" algn="ctr">
          <a:solidFill>
            <a:srgbClr val="0070C0"/>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3343" cy="465455"/>
          </a:xfrm>
          <a:prstGeom prst="rect">
            <a:avLst/>
          </a:prstGeom>
        </p:spPr>
        <p:txBody>
          <a:bodyPr vert="horz" lIns="91421" tIns="45710" rIns="91421" bIns="45710" rtlCol="0"/>
          <a:lstStyle>
            <a:lvl1pPr algn="l">
              <a:defRPr sz="1200"/>
            </a:lvl1pPr>
          </a:lstStyle>
          <a:p>
            <a:endParaRPr lang="en-CA" dirty="0"/>
          </a:p>
        </p:txBody>
      </p:sp>
      <p:sp>
        <p:nvSpPr>
          <p:cNvPr id="3" name="Date Placeholder 2"/>
          <p:cNvSpPr>
            <a:spLocks noGrp="1"/>
          </p:cNvSpPr>
          <p:nvPr>
            <p:ph type="dt" sz="quarter" idx="1"/>
          </p:nvPr>
        </p:nvSpPr>
        <p:spPr>
          <a:xfrm>
            <a:off x="3978133" y="0"/>
            <a:ext cx="3043343" cy="465455"/>
          </a:xfrm>
          <a:prstGeom prst="rect">
            <a:avLst/>
          </a:prstGeom>
        </p:spPr>
        <p:txBody>
          <a:bodyPr vert="horz" lIns="91421" tIns="45710" rIns="91421" bIns="45710" rtlCol="0"/>
          <a:lstStyle>
            <a:lvl1pPr algn="r">
              <a:defRPr sz="1200"/>
            </a:lvl1pPr>
          </a:lstStyle>
          <a:p>
            <a:fld id="{CC20C14B-2B32-48A4-B88D-B5031B582420}" type="datetimeFigureOut">
              <a:rPr lang="en-CA" smtClean="0"/>
              <a:t>09/05/2018</a:t>
            </a:fld>
            <a:endParaRPr lang="en-CA" dirty="0"/>
          </a:p>
        </p:txBody>
      </p:sp>
      <p:sp>
        <p:nvSpPr>
          <p:cNvPr id="4" name="Footer Placeholder 3"/>
          <p:cNvSpPr>
            <a:spLocks noGrp="1"/>
          </p:cNvSpPr>
          <p:nvPr>
            <p:ph type="ftr" sz="quarter" idx="2"/>
          </p:nvPr>
        </p:nvSpPr>
        <p:spPr>
          <a:xfrm>
            <a:off x="1" y="8842031"/>
            <a:ext cx="3043343" cy="465455"/>
          </a:xfrm>
          <a:prstGeom prst="rect">
            <a:avLst/>
          </a:prstGeom>
        </p:spPr>
        <p:txBody>
          <a:bodyPr vert="horz" lIns="91421" tIns="45710" rIns="91421" bIns="45710" rtlCol="0" anchor="b"/>
          <a:lstStyle>
            <a:lvl1pPr algn="l">
              <a:defRPr sz="1200"/>
            </a:lvl1pPr>
          </a:lstStyle>
          <a:p>
            <a:endParaRPr lang="en-CA" dirty="0"/>
          </a:p>
        </p:txBody>
      </p:sp>
      <p:sp>
        <p:nvSpPr>
          <p:cNvPr id="5" name="Slide Number Placeholder 4"/>
          <p:cNvSpPr>
            <a:spLocks noGrp="1"/>
          </p:cNvSpPr>
          <p:nvPr>
            <p:ph type="sldNum" sz="quarter" idx="3"/>
          </p:nvPr>
        </p:nvSpPr>
        <p:spPr>
          <a:xfrm>
            <a:off x="3978133" y="8842031"/>
            <a:ext cx="3043343" cy="465455"/>
          </a:xfrm>
          <a:prstGeom prst="rect">
            <a:avLst/>
          </a:prstGeom>
        </p:spPr>
        <p:txBody>
          <a:bodyPr vert="horz" lIns="91421" tIns="45710" rIns="91421" bIns="45710" rtlCol="0" anchor="b"/>
          <a:lstStyle>
            <a:lvl1pPr algn="r">
              <a:defRPr sz="1200"/>
            </a:lvl1pPr>
          </a:lstStyle>
          <a:p>
            <a:fld id="{EF445934-A9F2-4589-9EC4-841AD004D3E2}" type="slidenum">
              <a:rPr lang="en-CA" smtClean="0"/>
              <a:t>‹#›</a:t>
            </a:fld>
            <a:endParaRPr lang="en-CA" dirty="0"/>
          </a:p>
        </p:txBody>
      </p:sp>
    </p:spTree>
    <p:extLst>
      <p:ext uri="{BB962C8B-B14F-4D97-AF65-F5344CB8AC3E}">
        <p14:creationId xmlns:p14="http://schemas.microsoft.com/office/powerpoint/2010/main" val="3791522714"/>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3343" cy="465455"/>
          </a:xfrm>
          <a:prstGeom prst="rect">
            <a:avLst/>
          </a:prstGeom>
        </p:spPr>
        <p:txBody>
          <a:bodyPr vert="horz" lIns="91421" tIns="45710" rIns="91421" bIns="45710" rtlCol="0"/>
          <a:lstStyle>
            <a:lvl1pPr algn="l">
              <a:defRPr sz="1200"/>
            </a:lvl1pPr>
          </a:lstStyle>
          <a:p>
            <a:endParaRPr lang="en-CA" dirty="0"/>
          </a:p>
        </p:txBody>
      </p:sp>
      <p:sp>
        <p:nvSpPr>
          <p:cNvPr id="3" name="Date Placeholder 2"/>
          <p:cNvSpPr>
            <a:spLocks noGrp="1"/>
          </p:cNvSpPr>
          <p:nvPr>
            <p:ph type="dt" idx="1"/>
          </p:nvPr>
        </p:nvSpPr>
        <p:spPr>
          <a:xfrm>
            <a:off x="3978133" y="0"/>
            <a:ext cx="3043343" cy="465455"/>
          </a:xfrm>
          <a:prstGeom prst="rect">
            <a:avLst/>
          </a:prstGeom>
        </p:spPr>
        <p:txBody>
          <a:bodyPr vert="horz" lIns="91421" tIns="45710" rIns="91421" bIns="45710" rtlCol="0"/>
          <a:lstStyle>
            <a:lvl1pPr algn="r">
              <a:defRPr sz="1200"/>
            </a:lvl1pPr>
          </a:lstStyle>
          <a:p>
            <a:fld id="{07838193-375F-41D4-9214-F7CA617292FC}" type="datetimeFigureOut">
              <a:rPr lang="en-CA" smtClean="0"/>
              <a:t>09/05/2018</a:t>
            </a:fld>
            <a:endParaRPr lang="en-CA" dirty="0"/>
          </a:p>
        </p:txBody>
      </p:sp>
      <p:sp>
        <p:nvSpPr>
          <p:cNvPr id="4" name="Slide Image Placeholder 3"/>
          <p:cNvSpPr>
            <a:spLocks noGrp="1" noRot="1" noChangeAspect="1"/>
          </p:cNvSpPr>
          <p:nvPr>
            <p:ph type="sldImg" idx="2"/>
          </p:nvPr>
        </p:nvSpPr>
        <p:spPr>
          <a:xfrm>
            <a:off x="409575" y="698500"/>
            <a:ext cx="6203950" cy="3489325"/>
          </a:xfrm>
          <a:prstGeom prst="rect">
            <a:avLst/>
          </a:prstGeom>
          <a:noFill/>
          <a:ln w="12700">
            <a:solidFill>
              <a:prstClr val="black"/>
            </a:solidFill>
          </a:ln>
        </p:spPr>
        <p:txBody>
          <a:bodyPr vert="horz" lIns="91421" tIns="45710" rIns="91421" bIns="45710" rtlCol="0" anchor="ctr"/>
          <a:lstStyle/>
          <a:p>
            <a:endParaRPr lang="en-CA" dirty="0"/>
          </a:p>
        </p:txBody>
      </p:sp>
      <p:sp>
        <p:nvSpPr>
          <p:cNvPr id="5" name="Notes Placeholder 4"/>
          <p:cNvSpPr>
            <a:spLocks noGrp="1"/>
          </p:cNvSpPr>
          <p:nvPr>
            <p:ph type="body" sz="quarter" idx="3"/>
          </p:nvPr>
        </p:nvSpPr>
        <p:spPr>
          <a:xfrm>
            <a:off x="702311" y="4421824"/>
            <a:ext cx="5618480" cy="4189095"/>
          </a:xfrm>
          <a:prstGeom prst="rect">
            <a:avLst/>
          </a:prstGeom>
        </p:spPr>
        <p:txBody>
          <a:bodyPr vert="horz" lIns="91421" tIns="45710" rIns="91421" bIns="4571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1" y="8842031"/>
            <a:ext cx="3043343" cy="465455"/>
          </a:xfrm>
          <a:prstGeom prst="rect">
            <a:avLst/>
          </a:prstGeom>
        </p:spPr>
        <p:txBody>
          <a:bodyPr vert="horz" lIns="91421" tIns="45710" rIns="91421" bIns="45710" rtlCol="0" anchor="b"/>
          <a:lstStyle>
            <a:lvl1pPr algn="l">
              <a:defRPr sz="1200"/>
            </a:lvl1pPr>
          </a:lstStyle>
          <a:p>
            <a:endParaRPr lang="en-CA" dirty="0"/>
          </a:p>
        </p:txBody>
      </p:sp>
      <p:sp>
        <p:nvSpPr>
          <p:cNvPr id="7" name="Slide Number Placeholder 6"/>
          <p:cNvSpPr>
            <a:spLocks noGrp="1"/>
          </p:cNvSpPr>
          <p:nvPr>
            <p:ph type="sldNum" sz="quarter" idx="5"/>
          </p:nvPr>
        </p:nvSpPr>
        <p:spPr>
          <a:xfrm>
            <a:off x="3978133" y="8842031"/>
            <a:ext cx="3043343" cy="465455"/>
          </a:xfrm>
          <a:prstGeom prst="rect">
            <a:avLst/>
          </a:prstGeom>
        </p:spPr>
        <p:txBody>
          <a:bodyPr vert="horz" lIns="91421" tIns="45710" rIns="91421" bIns="45710" rtlCol="0" anchor="b"/>
          <a:lstStyle>
            <a:lvl1pPr algn="r">
              <a:defRPr sz="1200"/>
            </a:lvl1pPr>
          </a:lstStyle>
          <a:p>
            <a:fld id="{3CA54CC9-F58B-4C2B-9965-629DBFD64C42}" type="slidenum">
              <a:rPr lang="en-CA" smtClean="0"/>
              <a:t>‹#›</a:t>
            </a:fld>
            <a:endParaRPr lang="en-CA" dirty="0"/>
          </a:p>
        </p:txBody>
      </p:sp>
    </p:spTree>
    <p:extLst>
      <p:ext uri="{BB962C8B-B14F-4D97-AF65-F5344CB8AC3E}">
        <p14:creationId xmlns:p14="http://schemas.microsoft.com/office/powerpoint/2010/main" val="1438876474"/>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3CA54CC9-F58B-4C2B-9965-629DBFD64C42}" type="slidenum">
              <a:rPr lang="en-CA" smtClean="0"/>
              <a:t>1</a:t>
            </a:fld>
            <a:endParaRPr lang="en-CA" dirty="0"/>
          </a:p>
        </p:txBody>
      </p:sp>
      <p:sp>
        <p:nvSpPr>
          <p:cNvPr id="5" name="Header Placeholder 4"/>
          <p:cNvSpPr>
            <a:spLocks noGrp="1"/>
          </p:cNvSpPr>
          <p:nvPr>
            <p:ph type="hdr" sz="quarter" idx="11"/>
          </p:nvPr>
        </p:nvSpPr>
        <p:spPr/>
        <p:txBody>
          <a:bodyPr/>
          <a:lstStyle/>
          <a:p>
            <a:endParaRPr lang="en-CA" dirty="0"/>
          </a:p>
        </p:txBody>
      </p:sp>
    </p:spTree>
    <p:extLst>
      <p:ext uri="{BB962C8B-B14F-4D97-AF65-F5344CB8AC3E}">
        <p14:creationId xmlns:p14="http://schemas.microsoft.com/office/powerpoint/2010/main" val="1436640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C3A5AF4A-FDD5-450C-B091-A314A67C4016}" type="slidenum">
              <a:rPr lang="en-US" altLang="en-US">
                <a:latin typeface="Arial" panose="020B0604020202020204" pitchFamily="34" charset="0"/>
              </a:rPr>
              <a:pPr eaLnBrk="1" hangingPunct="1">
                <a:spcBef>
                  <a:spcPct val="0"/>
                </a:spcBef>
              </a:pPr>
              <a:t>16</a:t>
            </a:fld>
            <a:endParaRPr lang="de-DE" altLang="en-US">
              <a:latin typeface="Arial" panose="020B0604020202020204" pitchFamily="34" charset="0"/>
            </a:endParaRPr>
          </a:p>
        </p:txBody>
      </p:sp>
      <p:sp>
        <p:nvSpPr>
          <p:cNvPr id="145411" name="Rectangle 7"/>
          <p:cNvSpPr txBox="1">
            <a:spLocks noGrp="1" noChangeArrowheads="1"/>
          </p:cNvSpPr>
          <p:nvPr/>
        </p:nvSpPr>
        <p:spPr bwMode="auto">
          <a:xfrm>
            <a:off x="3981450" y="8847138"/>
            <a:ext cx="30416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97" tIns="48352" rIns="96697" bIns="48352" anchor="b"/>
          <a:lstStyle>
            <a:lvl1pPr defTabSz="965200" eaLnBrk="0" hangingPunct="0">
              <a:spcBef>
                <a:spcPct val="30000"/>
              </a:spcBef>
              <a:defRPr sz="1200">
                <a:solidFill>
                  <a:schemeClr val="tx1"/>
                </a:solidFill>
                <a:latin typeface="Calibri" panose="020F0502020204030204" pitchFamily="34" charset="0"/>
              </a:defRPr>
            </a:lvl1pPr>
            <a:lvl2pPr marL="742950" indent="-285750" defTabSz="965200" eaLnBrk="0" hangingPunct="0">
              <a:spcBef>
                <a:spcPct val="30000"/>
              </a:spcBef>
              <a:defRPr sz="1200">
                <a:solidFill>
                  <a:schemeClr val="tx1"/>
                </a:solidFill>
                <a:latin typeface="Calibri" panose="020F0502020204030204" pitchFamily="34" charset="0"/>
              </a:defRPr>
            </a:lvl2pPr>
            <a:lvl3pPr marL="1143000" indent="-228600" defTabSz="965200" eaLnBrk="0" hangingPunct="0">
              <a:spcBef>
                <a:spcPct val="30000"/>
              </a:spcBef>
              <a:defRPr sz="1200">
                <a:solidFill>
                  <a:schemeClr val="tx1"/>
                </a:solidFill>
                <a:latin typeface="Calibri" panose="020F0502020204030204" pitchFamily="34" charset="0"/>
              </a:defRPr>
            </a:lvl3pPr>
            <a:lvl4pPr marL="1600200" indent="-228600" defTabSz="965200" eaLnBrk="0" hangingPunct="0">
              <a:spcBef>
                <a:spcPct val="30000"/>
              </a:spcBef>
              <a:defRPr sz="1200">
                <a:solidFill>
                  <a:schemeClr val="tx1"/>
                </a:solidFill>
                <a:latin typeface="Calibri" panose="020F0502020204030204" pitchFamily="34" charset="0"/>
              </a:defRPr>
            </a:lvl4pPr>
            <a:lvl5pPr marL="2057400" indent="-228600" defTabSz="965200" eaLnBrk="0" hangingPunct="0">
              <a:spcBef>
                <a:spcPct val="30000"/>
              </a:spcBef>
              <a:defRPr sz="1200">
                <a:solidFill>
                  <a:schemeClr val="tx1"/>
                </a:solidFill>
                <a:latin typeface="Calibri" panose="020F0502020204030204" pitchFamily="34" charset="0"/>
              </a:defRPr>
            </a:lvl5pPr>
            <a:lvl6pPr marL="2514600" indent="-228600" defTabSz="965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65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65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652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5820614C-FCF0-4551-911D-5329F71FCE57}" type="slidenum">
              <a:rPr lang="en-GB" altLang="en-US" sz="1300">
                <a:latin typeface="Arial" panose="020B0604020202020204" pitchFamily="34" charset="0"/>
              </a:rPr>
              <a:pPr algn="r" eaLnBrk="1" hangingPunct="1">
                <a:spcBef>
                  <a:spcPct val="0"/>
                </a:spcBef>
              </a:pPr>
              <a:t>16</a:t>
            </a:fld>
            <a:endParaRPr lang="en-GB" altLang="en-US" sz="1300" dirty="0">
              <a:latin typeface="Arial" panose="020B0604020202020204" pitchFamily="34" charset="0"/>
            </a:endParaRPr>
          </a:p>
        </p:txBody>
      </p:sp>
      <p:sp>
        <p:nvSpPr>
          <p:cNvPr id="145412" name="Rectangle 2"/>
          <p:cNvSpPr>
            <a:spLocks noGrp="1" noRot="1" noChangeAspect="1" noChangeArrowheads="1" noTextEdit="1"/>
          </p:cNvSpPr>
          <p:nvPr>
            <p:ph type="sldImg"/>
          </p:nvPr>
        </p:nvSpPr>
        <p:spPr bwMode="auto">
          <a:xfrm>
            <a:off x="407988" y="698500"/>
            <a:ext cx="6208712" cy="34925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5413" name="Rectangle 3"/>
          <p:cNvSpPr>
            <a:spLocks noGrp="1" noChangeArrowheads="1"/>
          </p:cNvSpPr>
          <p:nvPr>
            <p:ph type="body" idx="1"/>
          </p:nvPr>
        </p:nvSpPr>
        <p:spPr bwMode="auto">
          <a:xfrm>
            <a:off x="936625" y="4421188"/>
            <a:ext cx="5149850" cy="41894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697" tIns="48352" rIns="96697" bIns="48352" numCol="1" anchor="t" anchorCtr="0" compatLnSpc="1">
            <a:prstTxWarp prst="textNoShape">
              <a:avLst/>
            </a:prstTxWarp>
          </a:bodyPr>
          <a:lstStyle/>
          <a:p>
            <a:pPr eaLnBrk="1" hangingPunct="1"/>
            <a:endParaRPr lang="en-US" altLang="en-US" noProof="1" smtClean="0">
              <a:cs typeface="Arial" panose="020B0604020202020204" pitchFamily="34" charset="0"/>
            </a:endParaRPr>
          </a:p>
        </p:txBody>
      </p:sp>
    </p:spTree>
    <p:extLst>
      <p:ext uri="{BB962C8B-B14F-4D97-AF65-F5344CB8AC3E}">
        <p14:creationId xmlns:p14="http://schemas.microsoft.com/office/powerpoint/2010/main" val="31752425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EI – our set of emotional and social skills that influence the way we perceive and express ourselves, develop and maintain relationships, cope with challenges, and use emotional information in an effective and meaningful ways</a:t>
            </a:r>
          </a:p>
          <a:p>
            <a:endParaRPr lang="en-CA" dirty="0" smtClean="0"/>
          </a:p>
          <a:p>
            <a:r>
              <a:rPr lang="en-CA" dirty="0" smtClean="0"/>
              <a:t>1996,  23 Boards</a:t>
            </a:r>
            <a:r>
              <a:rPr lang="en-CA" baseline="0" dirty="0" smtClean="0"/>
              <a:t> to 8. 2018 8 Boards to 1 (CSAP).</a:t>
            </a:r>
            <a:endParaRPr lang="en-CA" dirty="0" smtClean="0"/>
          </a:p>
          <a:p>
            <a:r>
              <a:rPr lang="en-CA" dirty="0" smtClean="0"/>
              <a:t>Controversial school closure and reconfiguration decisions</a:t>
            </a:r>
          </a:p>
          <a:p>
            <a:r>
              <a:rPr lang="en-CA" dirty="0" smtClean="0"/>
              <a:t>Funding pressures in school boards</a:t>
            </a:r>
          </a:p>
          <a:p>
            <a:r>
              <a:rPr lang="en-CA" dirty="0" smtClean="0"/>
              <a:t>Leadership –</a:t>
            </a:r>
            <a:r>
              <a:rPr lang="en-CA" baseline="0" dirty="0" smtClean="0"/>
              <a:t> Superintendent changes</a:t>
            </a:r>
          </a:p>
          <a:p>
            <a:r>
              <a:rPr lang="en-CA" baseline="0" dirty="0" smtClean="0"/>
              <a:t>Glaze Report</a:t>
            </a:r>
          </a:p>
          <a:p>
            <a:r>
              <a:rPr lang="en-CA" baseline="0" dirty="0" smtClean="0"/>
              <a:t>Inclusion Commission</a:t>
            </a:r>
          </a:p>
          <a:p>
            <a:r>
              <a:rPr lang="en-CA" baseline="0" dirty="0" smtClean="0"/>
              <a:t>Gov’t dissolved Boards</a:t>
            </a:r>
          </a:p>
          <a:p>
            <a:r>
              <a:rPr lang="en-CA" baseline="0" dirty="0" smtClean="0"/>
              <a:t>Administrators Association</a:t>
            </a:r>
          </a:p>
          <a:p>
            <a:endParaRPr lang="en-CA" baseline="0" dirty="0" smtClean="0"/>
          </a:p>
          <a:p>
            <a:r>
              <a:rPr lang="en-CA" baseline="0" dirty="0" smtClean="0"/>
              <a:t>Challenge: How to transfer power from traditional authority structure in a time of uncertainty</a:t>
            </a:r>
            <a:endParaRPr lang="en-CA" dirty="0"/>
          </a:p>
        </p:txBody>
      </p:sp>
      <p:sp>
        <p:nvSpPr>
          <p:cNvPr id="4" name="Header Placeholder 3"/>
          <p:cNvSpPr>
            <a:spLocks noGrp="1"/>
          </p:cNvSpPr>
          <p:nvPr>
            <p:ph type="hdr" sz="quarter" idx="10"/>
          </p:nvPr>
        </p:nvSpPr>
        <p:spPr/>
        <p:txBody>
          <a:bodyPr/>
          <a:lstStyle/>
          <a:p>
            <a:endParaRPr lang="en-CA" dirty="0"/>
          </a:p>
        </p:txBody>
      </p:sp>
      <p:sp>
        <p:nvSpPr>
          <p:cNvPr id="5" name="Slide Number Placeholder 4"/>
          <p:cNvSpPr>
            <a:spLocks noGrp="1"/>
          </p:cNvSpPr>
          <p:nvPr>
            <p:ph type="sldNum" sz="quarter" idx="11"/>
          </p:nvPr>
        </p:nvSpPr>
        <p:spPr/>
        <p:txBody>
          <a:bodyPr/>
          <a:lstStyle/>
          <a:p>
            <a:fld id="{3CA54CC9-F58B-4C2B-9965-629DBFD64C42}" type="slidenum">
              <a:rPr lang="en-CA" smtClean="0"/>
              <a:t>18</a:t>
            </a:fld>
            <a:endParaRPr lang="en-CA" dirty="0"/>
          </a:p>
        </p:txBody>
      </p:sp>
    </p:spTree>
    <p:extLst>
      <p:ext uri="{BB962C8B-B14F-4D97-AF65-F5344CB8AC3E}">
        <p14:creationId xmlns:p14="http://schemas.microsoft.com/office/powerpoint/2010/main" val="36123078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Header Placeholder 3"/>
          <p:cNvSpPr>
            <a:spLocks noGrp="1"/>
          </p:cNvSpPr>
          <p:nvPr>
            <p:ph type="hdr" sz="quarter" idx="10"/>
          </p:nvPr>
        </p:nvSpPr>
        <p:spPr/>
        <p:txBody>
          <a:bodyPr/>
          <a:lstStyle/>
          <a:p>
            <a:endParaRPr lang="en-CA" dirty="0"/>
          </a:p>
        </p:txBody>
      </p:sp>
      <p:sp>
        <p:nvSpPr>
          <p:cNvPr id="5" name="Slide Number Placeholder 4"/>
          <p:cNvSpPr>
            <a:spLocks noGrp="1"/>
          </p:cNvSpPr>
          <p:nvPr>
            <p:ph type="sldNum" sz="quarter" idx="11"/>
          </p:nvPr>
        </p:nvSpPr>
        <p:spPr/>
        <p:txBody>
          <a:bodyPr/>
          <a:lstStyle/>
          <a:p>
            <a:fld id="{3CA54CC9-F58B-4C2B-9965-629DBFD64C42}" type="slidenum">
              <a:rPr lang="en-CA" smtClean="0"/>
              <a:t>20</a:t>
            </a:fld>
            <a:endParaRPr lang="en-CA" dirty="0"/>
          </a:p>
        </p:txBody>
      </p:sp>
    </p:spTree>
    <p:extLst>
      <p:ext uri="{BB962C8B-B14F-4D97-AF65-F5344CB8AC3E}">
        <p14:creationId xmlns:p14="http://schemas.microsoft.com/office/powerpoint/2010/main" val="23949730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John Kotter</a:t>
            </a:r>
            <a:endParaRPr lang="en-CA" dirty="0"/>
          </a:p>
        </p:txBody>
      </p:sp>
      <p:sp>
        <p:nvSpPr>
          <p:cNvPr id="4" name="Header Placeholder 3"/>
          <p:cNvSpPr>
            <a:spLocks noGrp="1"/>
          </p:cNvSpPr>
          <p:nvPr>
            <p:ph type="hdr" sz="quarter" idx="10"/>
          </p:nvPr>
        </p:nvSpPr>
        <p:spPr/>
        <p:txBody>
          <a:bodyPr/>
          <a:lstStyle/>
          <a:p>
            <a:endParaRPr lang="en-CA" dirty="0"/>
          </a:p>
        </p:txBody>
      </p:sp>
      <p:sp>
        <p:nvSpPr>
          <p:cNvPr id="5" name="Slide Number Placeholder 4"/>
          <p:cNvSpPr>
            <a:spLocks noGrp="1"/>
          </p:cNvSpPr>
          <p:nvPr>
            <p:ph type="sldNum" sz="quarter" idx="11"/>
          </p:nvPr>
        </p:nvSpPr>
        <p:spPr/>
        <p:txBody>
          <a:bodyPr/>
          <a:lstStyle/>
          <a:p>
            <a:fld id="{3CA54CC9-F58B-4C2B-9965-629DBFD64C42}" type="slidenum">
              <a:rPr lang="en-CA" smtClean="0"/>
              <a:t>21</a:t>
            </a:fld>
            <a:endParaRPr lang="en-CA" dirty="0"/>
          </a:p>
        </p:txBody>
      </p:sp>
    </p:spTree>
    <p:extLst>
      <p:ext uri="{BB962C8B-B14F-4D97-AF65-F5344CB8AC3E}">
        <p14:creationId xmlns:p14="http://schemas.microsoft.com/office/powerpoint/2010/main" val="487312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Once the networks</a:t>
            </a:r>
            <a:r>
              <a:rPr lang="en-CA" baseline="0" dirty="0" smtClean="0"/>
              <a:t> becomes too large, it has to organize itself – operations, finance, human resources</a:t>
            </a:r>
            <a:endParaRPr lang="en-CA" dirty="0"/>
          </a:p>
        </p:txBody>
      </p:sp>
      <p:sp>
        <p:nvSpPr>
          <p:cNvPr id="4" name="Header Placeholder 3"/>
          <p:cNvSpPr>
            <a:spLocks noGrp="1"/>
          </p:cNvSpPr>
          <p:nvPr>
            <p:ph type="hdr" sz="quarter" idx="10"/>
          </p:nvPr>
        </p:nvSpPr>
        <p:spPr/>
        <p:txBody>
          <a:bodyPr/>
          <a:lstStyle/>
          <a:p>
            <a:endParaRPr lang="en-CA" dirty="0"/>
          </a:p>
        </p:txBody>
      </p:sp>
      <p:sp>
        <p:nvSpPr>
          <p:cNvPr id="5" name="Slide Number Placeholder 4"/>
          <p:cNvSpPr>
            <a:spLocks noGrp="1"/>
          </p:cNvSpPr>
          <p:nvPr>
            <p:ph type="sldNum" sz="quarter" idx="11"/>
          </p:nvPr>
        </p:nvSpPr>
        <p:spPr/>
        <p:txBody>
          <a:bodyPr/>
          <a:lstStyle/>
          <a:p>
            <a:fld id="{3CA54CC9-F58B-4C2B-9965-629DBFD64C42}" type="slidenum">
              <a:rPr lang="en-CA" smtClean="0"/>
              <a:t>22</a:t>
            </a:fld>
            <a:endParaRPr lang="en-CA" dirty="0"/>
          </a:p>
        </p:txBody>
      </p:sp>
    </p:spTree>
    <p:extLst>
      <p:ext uri="{BB962C8B-B14F-4D97-AF65-F5344CB8AC3E}">
        <p14:creationId xmlns:p14="http://schemas.microsoft.com/office/powerpoint/2010/main" val="26096426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
            </a:pPr>
            <a:r>
              <a:rPr lang="en-US" dirty="0" smtClean="0"/>
              <a:t>Many on-ramps … tapping into something already occurring in the office, classroom, interaction, being able to try, fail, try, fail, share, growth mindset, </a:t>
            </a:r>
          </a:p>
          <a:p>
            <a:pPr marL="171450" indent="-171450">
              <a:buFont typeface="Wingdings" panose="05000000000000000000" pitchFamily="2" charset="2"/>
              <a:buChar char="§"/>
            </a:pPr>
            <a:r>
              <a:rPr lang="en-US" dirty="0" smtClean="0"/>
              <a:t>Early adopter allowing themselves to express vulnerability.</a:t>
            </a:r>
          </a:p>
          <a:p>
            <a:pPr marL="171450" indent="-171450">
              <a:buFont typeface="Wingdings" panose="05000000000000000000" pitchFamily="2" charset="2"/>
              <a:buChar char="§"/>
            </a:pPr>
            <a:r>
              <a:rPr lang="en-US" dirty="0" smtClean="0"/>
              <a:t>Denise Crouse, built relationships by seeking input in bus rules</a:t>
            </a:r>
          </a:p>
          <a:p>
            <a:pPr marL="171450" indent="-171450">
              <a:buFont typeface="Wingdings" panose="05000000000000000000" pitchFamily="2" charset="2"/>
              <a:buChar char="§"/>
            </a:pPr>
            <a:r>
              <a:rPr lang="en-US" dirty="0" smtClean="0"/>
              <a:t>Creating a shared vision, creating a burning platform</a:t>
            </a:r>
          </a:p>
          <a:p>
            <a:pPr marL="171450" indent="-171450">
              <a:buFont typeface="Wingdings" panose="05000000000000000000" pitchFamily="2" charset="2"/>
              <a:buChar char="§"/>
            </a:pPr>
            <a:r>
              <a:rPr lang="en-US" dirty="0" smtClean="0"/>
              <a:t>Effective implementation strategies across the system</a:t>
            </a:r>
          </a:p>
          <a:p>
            <a:pPr marL="171450" indent="-171450">
              <a:buFont typeface="Wingdings" panose="05000000000000000000" pitchFamily="2" charset="2"/>
              <a:buChar char="§"/>
            </a:pPr>
            <a:r>
              <a:rPr lang="en-US" dirty="0" smtClean="0"/>
              <a:t>Staying persistent</a:t>
            </a:r>
          </a:p>
          <a:p>
            <a:pPr marL="171450" indent="-171450">
              <a:buFont typeface="Wingdings" panose="05000000000000000000" pitchFamily="2" charset="2"/>
              <a:buChar char="§"/>
            </a:pPr>
            <a:r>
              <a:rPr lang="en-US" dirty="0" smtClean="0"/>
              <a:t>Alignment with other initiatives</a:t>
            </a:r>
          </a:p>
          <a:p>
            <a:pPr marL="171450" indent="-171450">
              <a:buFont typeface="Wingdings" panose="05000000000000000000" pitchFamily="2" charset="2"/>
              <a:buChar char="§"/>
            </a:pPr>
            <a:r>
              <a:rPr lang="en-US" dirty="0" smtClean="0"/>
              <a:t>Identifying and dealing with potential barriers</a:t>
            </a:r>
          </a:p>
          <a:p>
            <a:pPr marL="171450" indent="-171450">
              <a:buFont typeface="Wingdings" panose="05000000000000000000" pitchFamily="2" charset="2"/>
              <a:buChar char="§"/>
            </a:pPr>
            <a:r>
              <a:rPr lang="en-US" dirty="0" smtClean="0"/>
              <a:t>Celebrating positive benefits</a:t>
            </a:r>
          </a:p>
          <a:p>
            <a:pPr marL="171450" indent="-171450">
              <a:buFont typeface="Wingdings" panose="05000000000000000000" pitchFamily="2" charset="2"/>
              <a:buChar char="§"/>
            </a:pPr>
            <a:r>
              <a:rPr lang="en-US" dirty="0" smtClean="0"/>
              <a:t>PES, bus drivers, student self-regulation</a:t>
            </a:r>
          </a:p>
          <a:p>
            <a:pPr marL="171450" indent="-171450">
              <a:buFont typeface="Wingdings" panose="05000000000000000000" pitchFamily="2" charset="2"/>
              <a:buChar char="§"/>
            </a:pPr>
            <a:r>
              <a:rPr lang="en-US" dirty="0" smtClean="0"/>
              <a:t>Explicit teaching / growth </a:t>
            </a:r>
          </a:p>
          <a:p>
            <a:pPr marL="171450" indent="-171450">
              <a:buFont typeface="Wingdings" panose="05000000000000000000" pitchFamily="2" charset="2"/>
              <a:buChar char="§"/>
            </a:pPr>
            <a:r>
              <a:rPr lang="en-US" dirty="0" smtClean="0"/>
              <a:t>mindset /  common language</a:t>
            </a:r>
          </a:p>
          <a:p>
            <a:endParaRPr lang="en-US" dirty="0"/>
          </a:p>
        </p:txBody>
      </p:sp>
      <p:sp>
        <p:nvSpPr>
          <p:cNvPr id="4" name="Header Placeholder 3"/>
          <p:cNvSpPr>
            <a:spLocks noGrp="1"/>
          </p:cNvSpPr>
          <p:nvPr>
            <p:ph type="hdr" sz="quarter" idx="10"/>
          </p:nvPr>
        </p:nvSpPr>
        <p:spPr/>
        <p:txBody>
          <a:bodyPr/>
          <a:lstStyle/>
          <a:p>
            <a:endParaRPr lang="en-CA" dirty="0"/>
          </a:p>
        </p:txBody>
      </p:sp>
      <p:sp>
        <p:nvSpPr>
          <p:cNvPr id="5" name="Slide Number Placeholder 4"/>
          <p:cNvSpPr>
            <a:spLocks noGrp="1"/>
          </p:cNvSpPr>
          <p:nvPr>
            <p:ph type="sldNum" sz="quarter" idx="11"/>
          </p:nvPr>
        </p:nvSpPr>
        <p:spPr/>
        <p:txBody>
          <a:bodyPr/>
          <a:lstStyle/>
          <a:p>
            <a:fld id="{3CA54CC9-F58B-4C2B-9965-629DBFD64C42}" type="slidenum">
              <a:rPr lang="en-CA" smtClean="0"/>
              <a:t>28</a:t>
            </a:fld>
            <a:endParaRPr lang="en-CA" dirty="0"/>
          </a:p>
        </p:txBody>
      </p:sp>
    </p:spTree>
    <p:extLst>
      <p:ext uri="{BB962C8B-B14F-4D97-AF65-F5344CB8AC3E}">
        <p14:creationId xmlns:p14="http://schemas.microsoft.com/office/powerpoint/2010/main" val="11744083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Header Placeholder 3"/>
          <p:cNvSpPr>
            <a:spLocks noGrp="1"/>
          </p:cNvSpPr>
          <p:nvPr>
            <p:ph type="hdr" sz="quarter" idx="10"/>
          </p:nvPr>
        </p:nvSpPr>
        <p:spPr/>
        <p:txBody>
          <a:bodyPr/>
          <a:lstStyle/>
          <a:p>
            <a:endParaRPr lang="en-CA" dirty="0"/>
          </a:p>
        </p:txBody>
      </p:sp>
      <p:sp>
        <p:nvSpPr>
          <p:cNvPr id="5" name="Slide Number Placeholder 4"/>
          <p:cNvSpPr>
            <a:spLocks noGrp="1"/>
          </p:cNvSpPr>
          <p:nvPr>
            <p:ph type="sldNum" sz="quarter" idx="11"/>
          </p:nvPr>
        </p:nvSpPr>
        <p:spPr/>
        <p:txBody>
          <a:bodyPr/>
          <a:lstStyle/>
          <a:p>
            <a:fld id="{3CA54CC9-F58B-4C2B-9965-629DBFD64C42}" type="slidenum">
              <a:rPr lang="en-CA" smtClean="0"/>
              <a:t>33</a:t>
            </a:fld>
            <a:endParaRPr lang="en-CA" dirty="0"/>
          </a:p>
        </p:txBody>
      </p:sp>
    </p:spTree>
    <p:extLst>
      <p:ext uri="{BB962C8B-B14F-4D97-AF65-F5344CB8AC3E}">
        <p14:creationId xmlns:p14="http://schemas.microsoft.com/office/powerpoint/2010/main" val="19243413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Less about the rationale for restorative</a:t>
            </a:r>
            <a:r>
              <a:rPr lang="en-CA" baseline="0" dirty="0" smtClean="0"/>
              <a:t> approach rather a new way of looking at change management.</a:t>
            </a:r>
            <a:endParaRPr lang="en-CA" dirty="0"/>
          </a:p>
        </p:txBody>
      </p:sp>
      <p:sp>
        <p:nvSpPr>
          <p:cNvPr id="4" name="Header Placeholder 3"/>
          <p:cNvSpPr>
            <a:spLocks noGrp="1"/>
          </p:cNvSpPr>
          <p:nvPr>
            <p:ph type="hdr" sz="quarter" idx="10"/>
          </p:nvPr>
        </p:nvSpPr>
        <p:spPr/>
        <p:txBody>
          <a:bodyPr/>
          <a:lstStyle/>
          <a:p>
            <a:endParaRPr lang="en-CA" dirty="0"/>
          </a:p>
        </p:txBody>
      </p:sp>
      <p:sp>
        <p:nvSpPr>
          <p:cNvPr id="5" name="Slide Number Placeholder 4"/>
          <p:cNvSpPr>
            <a:spLocks noGrp="1"/>
          </p:cNvSpPr>
          <p:nvPr>
            <p:ph type="sldNum" sz="quarter" idx="11"/>
          </p:nvPr>
        </p:nvSpPr>
        <p:spPr/>
        <p:txBody>
          <a:bodyPr/>
          <a:lstStyle/>
          <a:p>
            <a:fld id="{3CA54CC9-F58B-4C2B-9965-629DBFD64C42}" type="slidenum">
              <a:rPr lang="en-CA" smtClean="0"/>
              <a:t>2</a:t>
            </a:fld>
            <a:endParaRPr lang="en-CA" dirty="0"/>
          </a:p>
        </p:txBody>
      </p:sp>
    </p:spTree>
    <p:extLst>
      <p:ext uri="{BB962C8B-B14F-4D97-AF65-F5344CB8AC3E}">
        <p14:creationId xmlns:p14="http://schemas.microsoft.com/office/powerpoint/2010/main" val="30449342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dirty="0" smtClean="0">
                <a:solidFill>
                  <a:schemeClr val="tx1"/>
                </a:solidFill>
                <a:effectLst/>
                <a:latin typeface="+mn-lt"/>
                <a:ea typeface="+mn-ea"/>
                <a:cs typeface="+mn-cs"/>
              </a:rPr>
              <a:t>For those of you who may not know, Nova Scotia is located on the east coast of Canada. It is a small province with a population of approximately one million people. Nova Scotia is known for its seafood, Celtic music (fiddling and bagpipes abound) and the hospitality of its people — but I want to suggest to you that it should also be known for its restorative justice program, which is the most developed and comprehensive program in Canada and among the leaders in the world.</a:t>
            </a:r>
          </a:p>
          <a:p>
            <a:endParaRPr lang="en-CA" dirty="0"/>
          </a:p>
        </p:txBody>
      </p:sp>
      <p:sp>
        <p:nvSpPr>
          <p:cNvPr id="4" name="Header Placeholder 3"/>
          <p:cNvSpPr>
            <a:spLocks noGrp="1"/>
          </p:cNvSpPr>
          <p:nvPr>
            <p:ph type="hdr" sz="quarter" idx="10"/>
          </p:nvPr>
        </p:nvSpPr>
        <p:spPr/>
        <p:txBody>
          <a:bodyPr/>
          <a:lstStyle/>
          <a:p>
            <a:endParaRPr lang="en-CA" dirty="0"/>
          </a:p>
        </p:txBody>
      </p:sp>
      <p:sp>
        <p:nvSpPr>
          <p:cNvPr id="5" name="Slide Number Placeholder 4"/>
          <p:cNvSpPr>
            <a:spLocks noGrp="1"/>
          </p:cNvSpPr>
          <p:nvPr>
            <p:ph type="sldNum" sz="quarter" idx="11"/>
          </p:nvPr>
        </p:nvSpPr>
        <p:spPr/>
        <p:txBody>
          <a:bodyPr/>
          <a:lstStyle/>
          <a:p>
            <a:fld id="{3CA54CC9-F58B-4C2B-9965-629DBFD64C42}" type="slidenum">
              <a:rPr lang="en-CA" smtClean="0"/>
              <a:t>4</a:t>
            </a:fld>
            <a:endParaRPr lang="en-CA" dirty="0"/>
          </a:p>
        </p:txBody>
      </p:sp>
    </p:spTree>
    <p:extLst>
      <p:ext uri="{BB962C8B-B14F-4D97-AF65-F5344CB8AC3E}">
        <p14:creationId xmlns:p14="http://schemas.microsoft.com/office/powerpoint/2010/main" val="2745745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Header Placeholder 3"/>
          <p:cNvSpPr>
            <a:spLocks noGrp="1"/>
          </p:cNvSpPr>
          <p:nvPr>
            <p:ph type="hdr" sz="quarter" idx="10"/>
          </p:nvPr>
        </p:nvSpPr>
        <p:spPr/>
        <p:txBody>
          <a:bodyPr/>
          <a:lstStyle/>
          <a:p>
            <a:endParaRPr lang="en-CA" dirty="0"/>
          </a:p>
        </p:txBody>
      </p:sp>
      <p:sp>
        <p:nvSpPr>
          <p:cNvPr id="5" name="Slide Number Placeholder 4"/>
          <p:cNvSpPr>
            <a:spLocks noGrp="1"/>
          </p:cNvSpPr>
          <p:nvPr>
            <p:ph type="sldNum" sz="quarter" idx="11"/>
          </p:nvPr>
        </p:nvSpPr>
        <p:spPr/>
        <p:txBody>
          <a:bodyPr/>
          <a:lstStyle/>
          <a:p>
            <a:fld id="{3CA54CC9-F58B-4C2B-9965-629DBFD64C42}" type="slidenum">
              <a:rPr lang="en-CA" smtClean="0"/>
              <a:t>5</a:t>
            </a:fld>
            <a:endParaRPr lang="en-CA" dirty="0"/>
          </a:p>
        </p:txBody>
      </p:sp>
    </p:spTree>
    <p:extLst>
      <p:ext uri="{BB962C8B-B14F-4D97-AF65-F5344CB8AC3E}">
        <p14:creationId xmlns:p14="http://schemas.microsoft.com/office/powerpoint/2010/main" val="33671784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CCRSB about $75</a:t>
            </a:r>
            <a:r>
              <a:rPr lang="en-CA" baseline="0" dirty="0" smtClean="0"/>
              <a:t> 000 yearly</a:t>
            </a:r>
          </a:p>
          <a:p>
            <a:endParaRPr lang="en-CA" baseline="0" dirty="0" smtClean="0"/>
          </a:p>
          <a:p>
            <a:r>
              <a:rPr lang="en-CA" baseline="0" dirty="0" smtClean="0"/>
              <a:t>SSRSB $15 000 yearly</a:t>
            </a:r>
            <a:endParaRPr lang="en-CA" dirty="0"/>
          </a:p>
        </p:txBody>
      </p:sp>
      <p:sp>
        <p:nvSpPr>
          <p:cNvPr id="4" name="Header Placeholder 3"/>
          <p:cNvSpPr>
            <a:spLocks noGrp="1"/>
          </p:cNvSpPr>
          <p:nvPr>
            <p:ph type="hdr" sz="quarter" idx="10"/>
          </p:nvPr>
        </p:nvSpPr>
        <p:spPr/>
        <p:txBody>
          <a:bodyPr/>
          <a:lstStyle/>
          <a:p>
            <a:endParaRPr lang="en-CA" dirty="0"/>
          </a:p>
        </p:txBody>
      </p:sp>
      <p:sp>
        <p:nvSpPr>
          <p:cNvPr id="5" name="Slide Number Placeholder 4"/>
          <p:cNvSpPr>
            <a:spLocks noGrp="1"/>
          </p:cNvSpPr>
          <p:nvPr>
            <p:ph type="sldNum" sz="quarter" idx="11"/>
          </p:nvPr>
        </p:nvSpPr>
        <p:spPr/>
        <p:txBody>
          <a:bodyPr/>
          <a:lstStyle/>
          <a:p>
            <a:fld id="{3CA54CC9-F58B-4C2B-9965-629DBFD64C42}" type="slidenum">
              <a:rPr lang="en-CA" smtClean="0"/>
              <a:t>6</a:t>
            </a:fld>
            <a:endParaRPr lang="en-CA" dirty="0"/>
          </a:p>
        </p:txBody>
      </p:sp>
    </p:spTree>
    <p:extLst>
      <p:ext uri="{BB962C8B-B14F-4D97-AF65-F5344CB8AC3E}">
        <p14:creationId xmlns:p14="http://schemas.microsoft.com/office/powerpoint/2010/main" val="31424737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This was the next “move” …… start when you want, where you want and the support will be there.</a:t>
            </a:r>
          </a:p>
          <a:p>
            <a:endParaRPr lang="en-CA" dirty="0" smtClean="0"/>
          </a:p>
          <a:p>
            <a:r>
              <a:rPr lang="en-CA" dirty="0" smtClean="0"/>
              <a:t>Some challenges</a:t>
            </a:r>
            <a:r>
              <a:rPr lang="en-CA" baseline="0" dirty="0" smtClean="0"/>
              <a:t> identified</a:t>
            </a:r>
            <a:endParaRPr lang="en-CA" dirty="0"/>
          </a:p>
        </p:txBody>
      </p:sp>
      <p:sp>
        <p:nvSpPr>
          <p:cNvPr id="4" name="Header Placeholder 3"/>
          <p:cNvSpPr>
            <a:spLocks noGrp="1"/>
          </p:cNvSpPr>
          <p:nvPr>
            <p:ph type="hdr" sz="quarter" idx="10"/>
          </p:nvPr>
        </p:nvSpPr>
        <p:spPr/>
        <p:txBody>
          <a:bodyPr/>
          <a:lstStyle/>
          <a:p>
            <a:endParaRPr lang="en-CA" dirty="0"/>
          </a:p>
        </p:txBody>
      </p:sp>
      <p:sp>
        <p:nvSpPr>
          <p:cNvPr id="5" name="Slide Number Placeholder 4"/>
          <p:cNvSpPr>
            <a:spLocks noGrp="1"/>
          </p:cNvSpPr>
          <p:nvPr>
            <p:ph type="sldNum" sz="quarter" idx="11"/>
          </p:nvPr>
        </p:nvSpPr>
        <p:spPr/>
        <p:txBody>
          <a:bodyPr/>
          <a:lstStyle/>
          <a:p>
            <a:fld id="{3CA54CC9-F58B-4C2B-9965-629DBFD64C42}" type="slidenum">
              <a:rPr lang="en-CA" smtClean="0"/>
              <a:t>12</a:t>
            </a:fld>
            <a:endParaRPr lang="en-CA" dirty="0"/>
          </a:p>
        </p:txBody>
      </p:sp>
    </p:spTree>
    <p:extLst>
      <p:ext uri="{BB962C8B-B14F-4D97-AF65-F5344CB8AC3E}">
        <p14:creationId xmlns:p14="http://schemas.microsoft.com/office/powerpoint/2010/main" val="3538733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WHERE DOES RESTORATIVE PRACTICE </a:t>
            </a:r>
            <a:r>
              <a:rPr lang="en-CA" sz="1200" b="1" dirty="0" smtClean="0">
                <a:solidFill>
                  <a:srgbClr val="FF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FIT</a:t>
            </a:r>
            <a:r>
              <a:rPr lang="en-CA" sz="1200" b="1"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IN SSRSB?</a:t>
            </a:r>
          </a:p>
          <a:p>
            <a:endParaRPr lang="en-CA" dirty="0" smtClean="0"/>
          </a:p>
          <a:p>
            <a:endParaRPr lang="en-CA" dirty="0" smtClean="0"/>
          </a:p>
          <a:p>
            <a:endParaRPr lang="en-CA" dirty="0"/>
          </a:p>
        </p:txBody>
      </p:sp>
      <p:sp>
        <p:nvSpPr>
          <p:cNvPr id="4" name="Header Placeholder 3"/>
          <p:cNvSpPr>
            <a:spLocks noGrp="1"/>
          </p:cNvSpPr>
          <p:nvPr>
            <p:ph type="hdr" sz="quarter" idx="10"/>
          </p:nvPr>
        </p:nvSpPr>
        <p:spPr/>
        <p:txBody>
          <a:bodyPr/>
          <a:lstStyle/>
          <a:p>
            <a:endParaRPr lang="en-CA" dirty="0"/>
          </a:p>
        </p:txBody>
      </p:sp>
      <p:sp>
        <p:nvSpPr>
          <p:cNvPr id="5" name="Slide Number Placeholder 4"/>
          <p:cNvSpPr>
            <a:spLocks noGrp="1"/>
          </p:cNvSpPr>
          <p:nvPr>
            <p:ph type="sldNum" sz="quarter" idx="11"/>
          </p:nvPr>
        </p:nvSpPr>
        <p:spPr/>
        <p:txBody>
          <a:bodyPr/>
          <a:lstStyle/>
          <a:p>
            <a:fld id="{3CA54CC9-F58B-4C2B-9965-629DBFD64C42}" type="slidenum">
              <a:rPr lang="en-CA" smtClean="0"/>
              <a:t>13</a:t>
            </a:fld>
            <a:endParaRPr lang="en-CA" dirty="0"/>
          </a:p>
        </p:txBody>
      </p:sp>
    </p:spTree>
    <p:extLst>
      <p:ext uri="{BB962C8B-B14F-4D97-AF65-F5344CB8AC3E}">
        <p14:creationId xmlns:p14="http://schemas.microsoft.com/office/powerpoint/2010/main" val="6562031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Header Placeholder 3"/>
          <p:cNvSpPr>
            <a:spLocks noGrp="1"/>
          </p:cNvSpPr>
          <p:nvPr>
            <p:ph type="hdr" sz="quarter" idx="10"/>
          </p:nvPr>
        </p:nvSpPr>
        <p:spPr/>
        <p:txBody>
          <a:bodyPr/>
          <a:lstStyle/>
          <a:p>
            <a:endParaRPr lang="en-CA" dirty="0"/>
          </a:p>
        </p:txBody>
      </p:sp>
      <p:sp>
        <p:nvSpPr>
          <p:cNvPr id="5" name="Slide Number Placeholder 4"/>
          <p:cNvSpPr>
            <a:spLocks noGrp="1"/>
          </p:cNvSpPr>
          <p:nvPr>
            <p:ph type="sldNum" sz="quarter" idx="11"/>
          </p:nvPr>
        </p:nvSpPr>
        <p:spPr/>
        <p:txBody>
          <a:bodyPr/>
          <a:lstStyle/>
          <a:p>
            <a:fld id="{3CA54CC9-F58B-4C2B-9965-629DBFD64C42}" type="slidenum">
              <a:rPr lang="en-CA" smtClean="0"/>
              <a:t>14</a:t>
            </a:fld>
            <a:endParaRPr lang="en-CA" dirty="0"/>
          </a:p>
        </p:txBody>
      </p:sp>
    </p:spTree>
    <p:extLst>
      <p:ext uri="{BB962C8B-B14F-4D97-AF65-F5344CB8AC3E}">
        <p14:creationId xmlns:p14="http://schemas.microsoft.com/office/powerpoint/2010/main" val="5938073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Header Placeholder 3"/>
          <p:cNvSpPr>
            <a:spLocks noGrp="1"/>
          </p:cNvSpPr>
          <p:nvPr>
            <p:ph type="hdr" sz="quarter" idx="10"/>
          </p:nvPr>
        </p:nvSpPr>
        <p:spPr/>
        <p:txBody>
          <a:bodyPr/>
          <a:lstStyle/>
          <a:p>
            <a:endParaRPr lang="en-CA" dirty="0"/>
          </a:p>
        </p:txBody>
      </p:sp>
      <p:sp>
        <p:nvSpPr>
          <p:cNvPr id="5" name="Slide Number Placeholder 4"/>
          <p:cNvSpPr>
            <a:spLocks noGrp="1"/>
          </p:cNvSpPr>
          <p:nvPr>
            <p:ph type="sldNum" sz="quarter" idx="11"/>
          </p:nvPr>
        </p:nvSpPr>
        <p:spPr/>
        <p:txBody>
          <a:bodyPr/>
          <a:lstStyle/>
          <a:p>
            <a:fld id="{3CA54CC9-F58B-4C2B-9965-629DBFD64C42}" type="slidenum">
              <a:rPr lang="en-CA" smtClean="0"/>
              <a:t>15</a:t>
            </a:fld>
            <a:endParaRPr lang="en-CA" dirty="0"/>
          </a:p>
        </p:txBody>
      </p:sp>
    </p:spTree>
    <p:extLst>
      <p:ext uri="{BB962C8B-B14F-4D97-AF65-F5344CB8AC3E}">
        <p14:creationId xmlns:p14="http://schemas.microsoft.com/office/powerpoint/2010/main" val="7160898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304800" y="228600"/>
            <a:ext cx="11594592"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9"/>
          <p:cNvGrpSpPr>
            <a:grpSpLocks noChangeAspect="1"/>
          </p:cNvGrpSpPr>
          <p:nvPr/>
        </p:nvGrpSpPr>
        <p:grpSpPr bwMode="hidden">
          <a:xfrm>
            <a:off x="282220" y="5353963"/>
            <a:ext cx="11631168"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Title 1"/>
          <p:cNvSpPr>
            <a:spLocks noGrp="1"/>
          </p:cNvSpPr>
          <p:nvPr>
            <p:ph type="ctrTitle"/>
          </p:nvPr>
        </p:nvSpPr>
        <p:spPr>
          <a:xfrm>
            <a:off x="914400" y="1600200"/>
            <a:ext cx="103632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828800" y="3556001"/>
            <a:ext cx="85344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1C7B096-DD0B-DB41-8C29-14EB9248BD80}" type="datetime1">
              <a:rPr lang="en-US" smtClean="0"/>
              <a:t>5/9/2018</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6006690D-D089-447D-8439-55F2979C7CAC}" type="slidenum">
              <a:rPr lang="en-CA" smtClean="0"/>
              <a:t>‹#›</a:t>
            </a:fld>
            <a:endParaRPr lang="en-CA"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84D883-78CC-B44C-B23C-BE76FF34DDF3}" type="datetime1">
              <a:rPr lang="en-US" smtClean="0"/>
              <a:t>5/9/2018</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6006690D-D089-447D-8439-55F2979C7CAC}" type="slidenum">
              <a:rPr lang="en-CA" smtClean="0"/>
              <a:t>‹#›</a:t>
            </a:fld>
            <a:endParaRPr lang="en-CA"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304800" y="228600"/>
            <a:ext cx="11594592"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p:txBody>
          <a:bodyPr/>
          <a:lstStyle/>
          <a:p>
            <a:fld id="{E174C81B-B170-204F-8335-990D308568AB}" type="datetime1">
              <a:rPr lang="en-US" smtClean="0"/>
              <a:t>5/9/2018</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6006690D-D089-447D-8439-55F2979C7CAC}" type="slidenum">
              <a:rPr lang="en-CA" smtClean="0"/>
              <a:t>‹#›</a:t>
            </a:fld>
            <a:endParaRPr lang="en-CA" dirty="0"/>
          </a:p>
        </p:txBody>
      </p:sp>
      <p:grpSp>
        <p:nvGrpSpPr>
          <p:cNvPr id="15" name="Group 14"/>
          <p:cNvGrpSpPr>
            <a:grpSpLocks noChangeAspect="1"/>
          </p:cNvGrpSpPr>
          <p:nvPr/>
        </p:nvGrpSpPr>
        <p:grpSpPr bwMode="hidden">
          <a:xfrm>
            <a:off x="282220" y="714191"/>
            <a:ext cx="11631168"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Vertical Title 1"/>
          <p:cNvSpPr>
            <a:spLocks noGrp="1"/>
          </p:cNvSpPr>
          <p:nvPr>
            <p:ph type="title" orient="vert"/>
          </p:nvPr>
        </p:nvSpPr>
        <p:spPr>
          <a:xfrm>
            <a:off x="8839200" y="1447801"/>
            <a:ext cx="27432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600" y="1447800"/>
            <a:ext cx="80264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Nur Titel">
    <p:spTree>
      <p:nvGrpSpPr>
        <p:cNvPr id="1" name=""/>
        <p:cNvGrpSpPr/>
        <p:nvPr/>
      </p:nvGrpSpPr>
      <p:grpSpPr>
        <a:xfrm>
          <a:off x="0" y="0"/>
          <a:ext cx="0" cy="0"/>
          <a:chOff x="0" y="0"/>
          <a:chExt cx="0" cy="0"/>
        </a:xfrm>
      </p:grpSpPr>
      <p:sp>
        <p:nvSpPr>
          <p:cNvPr id="2" name="Titel 1"/>
          <p:cNvSpPr>
            <a:spLocks noGrp="1"/>
          </p:cNvSpPr>
          <p:nvPr>
            <p:ph type="title"/>
          </p:nvPr>
        </p:nvSpPr>
        <p:spPr>
          <a:xfrm>
            <a:off x="431800" y="238540"/>
            <a:ext cx="11329456" cy="616455"/>
          </a:xfrm>
        </p:spPr>
        <p:txBody>
          <a:bodyPr>
            <a:noAutofit/>
          </a:bodyPr>
          <a:lstStyle>
            <a:lvl1pPr>
              <a:lnSpc>
                <a:spcPct val="100000"/>
              </a:lnSpc>
              <a:defRPr/>
            </a:lvl1pPr>
          </a:lstStyle>
          <a:p>
            <a:r>
              <a:rPr lang="de-DE" dirty="0" smtClean="0"/>
              <a:t>Titelmasterformat durch Klicken bearbeiten</a:t>
            </a:r>
            <a:endParaRPr lang="de-DE" dirty="0"/>
          </a:p>
        </p:txBody>
      </p:sp>
      <p:sp>
        <p:nvSpPr>
          <p:cNvPr id="9" name="Textplatzhalter 7"/>
          <p:cNvSpPr>
            <a:spLocks noGrp="1"/>
          </p:cNvSpPr>
          <p:nvPr>
            <p:ph type="body" sz="quarter" idx="13"/>
          </p:nvPr>
        </p:nvSpPr>
        <p:spPr>
          <a:xfrm>
            <a:off x="431800" y="854994"/>
            <a:ext cx="11328400" cy="336244"/>
          </a:xfrm>
        </p:spPr>
        <p:txBody>
          <a:bodyPr lIns="0" tIns="0" rIns="0" bIns="0">
            <a:noAutofit/>
          </a:bodyPr>
          <a:lstStyle>
            <a:lvl1pPr>
              <a:buNone/>
              <a:defRPr sz="2000"/>
            </a:lvl1pPr>
          </a:lstStyle>
          <a:p>
            <a:pPr lvl="0"/>
            <a:r>
              <a:rPr lang="de-DE" dirty="0" smtClean="0"/>
              <a:t>Textmasterformate durch Klicken bearbeiten</a:t>
            </a:r>
          </a:p>
        </p:txBody>
      </p:sp>
      <p:sp>
        <p:nvSpPr>
          <p:cNvPr id="4" name="Datumsplatzhalter 2"/>
          <p:cNvSpPr>
            <a:spLocks noGrp="1"/>
          </p:cNvSpPr>
          <p:nvPr>
            <p:ph type="dt" sz="half" idx="14"/>
          </p:nvPr>
        </p:nvSpPr>
        <p:spPr/>
        <p:txBody>
          <a:bodyPr/>
          <a:lstStyle>
            <a:lvl1pPr>
              <a:defRPr/>
            </a:lvl1pPr>
          </a:lstStyle>
          <a:p>
            <a:pPr>
              <a:defRPr/>
            </a:pPr>
            <a:fld id="{074104E9-EC3E-4C10-A7F5-33DB3A91F4E6}" type="datetimeFigureOut">
              <a:rPr lang="de-DE"/>
              <a:pPr>
                <a:defRPr/>
              </a:pPr>
              <a:t>09.05.2018</a:t>
            </a:fld>
            <a:endParaRPr lang="de-DE"/>
          </a:p>
        </p:txBody>
      </p:sp>
      <p:sp>
        <p:nvSpPr>
          <p:cNvPr id="5" name="Fußzeilenplatzhalter 3"/>
          <p:cNvSpPr>
            <a:spLocks noGrp="1"/>
          </p:cNvSpPr>
          <p:nvPr>
            <p:ph type="ftr" sz="quarter" idx="15"/>
          </p:nvPr>
        </p:nvSpPr>
        <p:spPr/>
        <p:txBody>
          <a:bodyPr/>
          <a:lstStyle>
            <a:lvl1pPr>
              <a:defRPr/>
            </a:lvl1pPr>
          </a:lstStyle>
          <a:p>
            <a:pPr>
              <a:defRPr/>
            </a:pPr>
            <a:endParaRPr lang="de-DE"/>
          </a:p>
        </p:txBody>
      </p:sp>
      <p:sp>
        <p:nvSpPr>
          <p:cNvPr id="6" name="Foliennummernplatzhalter 4"/>
          <p:cNvSpPr>
            <a:spLocks noGrp="1"/>
          </p:cNvSpPr>
          <p:nvPr>
            <p:ph type="sldNum" sz="quarter" idx="16"/>
          </p:nvPr>
        </p:nvSpPr>
        <p:spPr/>
        <p:txBody>
          <a:bodyPr/>
          <a:lstStyle>
            <a:lvl1pPr>
              <a:defRPr/>
            </a:lvl1pPr>
          </a:lstStyle>
          <a:p>
            <a:fld id="{D680A06B-41AD-47C2-A7F2-E0EE290F534F}" type="slidenum">
              <a:rPr lang="de-DE" altLang="en-US"/>
              <a:pPr/>
              <a:t>‹#›</a:t>
            </a:fld>
            <a:endParaRPr lang="de-DE" altLang="en-US"/>
          </a:p>
        </p:txBody>
      </p:sp>
    </p:spTree>
    <p:extLst>
      <p:ext uri="{BB962C8B-B14F-4D97-AF65-F5344CB8AC3E}">
        <p14:creationId xmlns:p14="http://schemas.microsoft.com/office/powerpoint/2010/main" val="39825407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23FAE1-5649-AC42-8137-39A317E1C0B5}" type="datetime1">
              <a:rPr lang="en-US" smtClean="0"/>
              <a:t>5/9/2018</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6006690D-D089-447D-8439-55F2979C7CAC}" type="slidenum">
              <a:rPr lang="en-CA" smtClean="0"/>
              <a:t>‹#›</a:t>
            </a:fld>
            <a:endParaRPr lang="en-CA" dirty="0"/>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228600"/>
            <a:ext cx="11594592"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14"/>
          <p:cNvSpPr>
            <a:spLocks/>
          </p:cNvSpPr>
          <p:nvPr/>
        </p:nvSpPr>
        <p:spPr bwMode="hidden">
          <a:xfrm>
            <a:off x="8063251" y="4203592"/>
            <a:ext cx="383523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 name="Freeform 18"/>
          <p:cNvSpPr>
            <a:spLocks/>
          </p:cNvSpPr>
          <p:nvPr/>
        </p:nvSpPr>
        <p:spPr bwMode="hidden">
          <a:xfrm>
            <a:off x="3492427" y="4075290"/>
            <a:ext cx="7392687"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Freeform 22"/>
          <p:cNvSpPr>
            <a:spLocks/>
          </p:cNvSpPr>
          <p:nvPr/>
        </p:nvSpPr>
        <p:spPr bwMode="hidden">
          <a:xfrm>
            <a:off x="3771637" y="4087562"/>
            <a:ext cx="729064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Freeform 26"/>
          <p:cNvSpPr>
            <a:spLocks/>
          </p:cNvSpPr>
          <p:nvPr/>
        </p:nvSpPr>
        <p:spPr bwMode="hidden">
          <a:xfrm>
            <a:off x="7479319" y="4074175"/>
            <a:ext cx="4410667"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3" name="Freeform 10"/>
          <p:cNvSpPr>
            <a:spLocks/>
          </p:cNvSpPr>
          <p:nvPr/>
        </p:nvSpPr>
        <p:spPr bwMode="hidden">
          <a:xfrm>
            <a:off x="282220" y="4058555"/>
            <a:ext cx="11631168"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 name="Title 1"/>
          <p:cNvSpPr>
            <a:spLocks noGrp="1"/>
          </p:cNvSpPr>
          <p:nvPr>
            <p:ph type="title"/>
          </p:nvPr>
        </p:nvSpPr>
        <p:spPr>
          <a:xfrm>
            <a:off x="920043" y="2463560"/>
            <a:ext cx="103632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823153" y="1437449"/>
            <a:ext cx="8556979"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0250F68-5354-5B40-9808-E447A86B4FD6}" type="datetime1">
              <a:rPr lang="en-US" smtClean="0"/>
              <a:t>5/9/2018</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6006690D-D089-447D-8439-55F2979C7CAC}" type="slidenum">
              <a:rPr lang="en-CA" smtClean="0"/>
              <a:t>‹#›</a:t>
            </a:fld>
            <a:endParaRPr lang="en-CA"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F251462E-953E-C847-865A-1887947FBC20}" type="datetime1">
              <a:rPr lang="en-US" smtClean="0"/>
              <a:t>5/9/2018</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6006690D-D089-447D-8439-55F2979C7CAC}" type="slidenum">
              <a:rPr lang="en-CA" smtClean="0"/>
              <a:t>‹#›</a:t>
            </a:fld>
            <a:endParaRPr lang="en-CA" dirty="0"/>
          </a:p>
        </p:txBody>
      </p:sp>
      <p:sp>
        <p:nvSpPr>
          <p:cNvPr id="9" name="Content Placeholder 8"/>
          <p:cNvSpPr>
            <a:spLocks noGrp="1"/>
          </p:cNvSpPr>
          <p:nvPr>
            <p:ph sz="quarter" idx="13"/>
          </p:nvPr>
        </p:nvSpPr>
        <p:spPr>
          <a:xfrm>
            <a:off x="902207" y="2679192"/>
            <a:ext cx="5096256"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6193536" y="2679192"/>
            <a:ext cx="5096256"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902208" y="2678114"/>
            <a:ext cx="5096256"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903110" y="3429001"/>
            <a:ext cx="5093407"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97600" y="2678113"/>
            <a:ext cx="5096256"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7" y="3429001"/>
            <a:ext cx="5096256"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5D56028-72E5-B64A-A2B1-50FD01D71DBF}" type="datetime1">
              <a:rPr lang="en-US" smtClean="0"/>
              <a:t>5/9/2018</a:t>
            </a:fld>
            <a:endParaRPr lang="en-CA" dirty="0"/>
          </a:p>
        </p:txBody>
      </p:sp>
      <p:sp>
        <p:nvSpPr>
          <p:cNvPr id="8" name="Footer Placeholder 7"/>
          <p:cNvSpPr>
            <a:spLocks noGrp="1"/>
          </p:cNvSpPr>
          <p:nvPr>
            <p:ph type="ftr" sz="quarter" idx="11"/>
          </p:nvPr>
        </p:nvSpPr>
        <p:spPr/>
        <p:txBody>
          <a:bodyPr/>
          <a:lstStyle/>
          <a:p>
            <a:endParaRPr lang="en-CA" dirty="0"/>
          </a:p>
        </p:txBody>
      </p:sp>
      <p:sp>
        <p:nvSpPr>
          <p:cNvPr id="9" name="Slide Number Placeholder 8"/>
          <p:cNvSpPr>
            <a:spLocks noGrp="1"/>
          </p:cNvSpPr>
          <p:nvPr>
            <p:ph type="sldNum" sz="quarter" idx="12"/>
          </p:nvPr>
        </p:nvSpPr>
        <p:spPr/>
        <p:txBody>
          <a:bodyPr/>
          <a:lstStyle/>
          <a:p>
            <a:fld id="{6006690D-D089-447D-8439-55F2979C7CAC}" type="slidenum">
              <a:rPr lang="en-CA" smtClean="0"/>
              <a:t>‹#›</a:t>
            </a:fld>
            <a:endParaRPr lang="en-CA"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3305906-E804-3341-83A1-72045CE4DF82}" type="datetime1">
              <a:rPr lang="en-US" smtClean="0"/>
              <a:t>5/9/2018</a:t>
            </a:fld>
            <a:endParaRPr lang="en-CA" dirty="0"/>
          </a:p>
        </p:txBody>
      </p:sp>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p:txBody>
          <a:bodyPr/>
          <a:lstStyle/>
          <a:p>
            <a:fld id="{6006690D-D089-447D-8439-55F2979C7CAC}" type="slidenum">
              <a:rPr lang="en-CA" smtClean="0"/>
              <a:t>‹#›</a:t>
            </a:fld>
            <a:endParaRPr lang="en-CA"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304800" y="228600"/>
            <a:ext cx="11594592"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5"/>
          <p:cNvGrpSpPr>
            <a:grpSpLocks noChangeAspect="1"/>
          </p:cNvGrpSpPr>
          <p:nvPr/>
        </p:nvGrpSpPr>
        <p:grpSpPr bwMode="hidden">
          <a:xfrm>
            <a:off x="282220" y="714191"/>
            <a:ext cx="11631168"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Date Placeholder 1"/>
          <p:cNvSpPr>
            <a:spLocks noGrp="1"/>
          </p:cNvSpPr>
          <p:nvPr>
            <p:ph type="dt" sz="half" idx="10"/>
          </p:nvPr>
        </p:nvSpPr>
        <p:spPr/>
        <p:txBody>
          <a:bodyPr/>
          <a:lstStyle/>
          <a:p>
            <a:fld id="{209408D0-38CA-3444-9778-543DAA4429A3}" type="datetime1">
              <a:rPr lang="en-US" smtClean="0"/>
              <a:t>5/9/2018</a:t>
            </a:fld>
            <a:endParaRPr lang="en-CA" dirty="0"/>
          </a:p>
        </p:txBody>
      </p:sp>
      <p:sp>
        <p:nvSpPr>
          <p:cNvPr id="3" name="Footer Placeholder 2"/>
          <p:cNvSpPr>
            <a:spLocks noGrp="1"/>
          </p:cNvSpPr>
          <p:nvPr>
            <p:ph type="ftr" sz="quarter" idx="11"/>
          </p:nvPr>
        </p:nvSpPr>
        <p:spPr/>
        <p:txBody>
          <a:bodyPr/>
          <a:lstStyle/>
          <a:p>
            <a:endParaRPr lang="en-CA" dirty="0"/>
          </a:p>
        </p:txBody>
      </p:sp>
      <p:sp>
        <p:nvSpPr>
          <p:cNvPr id="4" name="Slide Number Placeholder 3"/>
          <p:cNvSpPr>
            <a:spLocks noGrp="1"/>
          </p:cNvSpPr>
          <p:nvPr>
            <p:ph type="sldNum" sz="quarter" idx="12"/>
          </p:nvPr>
        </p:nvSpPr>
        <p:spPr/>
        <p:txBody>
          <a:bodyPr/>
          <a:lstStyle/>
          <a:p>
            <a:fld id="{6006690D-D089-447D-8439-55F2979C7CAC}" type="slidenum">
              <a:rPr lang="en-CA" smtClean="0"/>
              <a:t>‹#›</a:t>
            </a:fld>
            <a:endParaRPr lang="en-CA"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304800" y="228600"/>
            <a:ext cx="11594592"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p:cNvSpPr>
            <a:spLocks noGrp="1"/>
          </p:cNvSpPr>
          <p:nvPr>
            <p:ph type="dt" sz="half" idx="10"/>
          </p:nvPr>
        </p:nvSpPr>
        <p:spPr/>
        <p:txBody>
          <a:bodyPr/>
          <a:lstStyle/>
          <a:p>
            <a:fld id="{2BF714A6-B7CC-9F45-BEFD-E05FC44F3B8B}" type="datetime1">
              <a:rPr lang="en-US" smtClean="0"/>
              <a:t>5/9/2018</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6006690D-D089-447D-8439-55F2979C7CAC}" type="slidenum">
              <a:rPr lang="en-CA" smtClean="0"/>
              <a:t>‹#›</a:t>
            </a:fld>
            <a:endParaRPr lang="en-CA" dirty="0"/>
          </a:p>
        </p:txBody>
      </p:sp>
      <p:sp>
        <p:nvSpPr>
          <p:cNvPr id="4" name="Text Placeholder 3"/>
          <p:cNvSpPr>
            <a:spLocks noGrp="1"/>
          </p:cNvSpPr>
          <p:nvPr>
            <p:ph type="body" sz="half" idx="2"/>
          </p:nvPr>
        </p:nvSpPr>
        <p:spPr>
          <a:xfrm>
            <a:off x="1219200" y="3581401"/>
            <a:ext cx="44704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82220" y="714191"/>
            <a:ext cx="11631168"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2" name="Title 21"/>
          <p:cNvSpPr>
            <a:spLocks noGrp="1"/>
          </p:cNvSpPr>
          <p:nvPr>
            <p:ph type="title"/>
          </p:nvPr>
        </p:nvSpPr>
        <p:spPr>
          <a:xfrm>
            <a:off x="1219200" y="2286000"/>
            <a:ext cx="44704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202616" y="1828800"/>
            <a:ext cx="5205435"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228600"/>
            <a:ext cx="11594592"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a:grpSpLocks noChangeAspect="1"/>
          </p:cNvGrpSpPr>
          <p:nvPr/>
        </p:nvGrpSpPr>
        <p:grpSpPr bwMode="hidden">
          <a:xfrm>
            <a:off x="282220" y="5353963"/>
            <a:ext cx="11631168"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Title 1"/>
          <p:cNvSpPr>
            <a:spLocks noGrp="1"/>
          </p:cNvSpPr>
          <p:nvPr>
            <p:ph type="title"/>
          </p:nvPr>
        </p:nvSpPr>
        <p:spPr>
          <a:xfrm>
            <a:off x="6498874" y="338667"/>
            <a:ext cx="5083527"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6491112" y="2785533"/>
            <a:ext cx="5091289"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822A17-1C86-7947-939D-217C5EA9227A}" type="datetime1">
              <a:rPr lang="en-US" smtClean="0"/>
              <a:t>5/9/2018</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6006690D-D089-447D-8439-55F2979C7CAC}" type="slidenum">
              <a:rPr lang="en-CA" smtClean="0"/>
              <a:t>‹#›</a:t>
            </a:fld>
            <a:endParaRPr lang="en-CA" dirty="0"/>
          </a:p>
        </p:txBody>
      </p:sp>
      <p:sp>
        <p:nvSpPr>
          <p:cNvPr id="3" name="Picture Placeholder 2"/>
          <p:cNvSpPr>
            <a:spLocks noGrp="1"/>
          </p:cNvSpPr>
          <p:nvPr>
            <p:ph type="pic" idx="1"/>
          </p:nvPr>
        </p:nvSpPr>
        <p:spPr>
          <a:xfrm>
            <a:off x="1117600" y="1371600"/>
            <a:ext cx="475488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304800" y="228600"/>
            <a:ext cx="11594592"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15"/>
          <p:cNvGrpSpPr>
            <a:grpSpLocks noChangeAspect="1"/>
          </p:cNvGrpSpPr>
          <p:nvPr/>
        </p:nvGrpSpPr>
        <p:grpSpPr bwMode="hidden">
          <a:xfrm>
            <a:off x="282220" y="1679429"/>
            <a:ext cx="11631168"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Title Placeholder 1"/>
          <p:cNvSpPr>
            <a:spLocks noGrp="1"/>
          </p:cNvSpPr>
          <p:nvPr>
            <p:ph type="title"/>
          </p:nvPr>
        </p:nvSpPr>
        <p:spPr>
          <a:xfrm>
            <a:off x="609600" y="338328"/>
            <a:ext cx="109728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6884896" y="6250165"/>
            <a:ext cx="5048920" cy="365125"/>
          </a:xfrm>
          <a:prstGeom prst="rect">
            <a:avLst/>
          </a:prstGeom>
        </p:spPr>
        <p:txBody>
          <a:bodyPr vert="horz" lIns="91440" tIns="45720" rIns="91440" bIns="45720" rtlCol="0" anchor="ctr"/>
          <a:lstStyle>
            <a:lvl1pPr algn="r">
              <a:defRPr sz="1000">
                <a:solidFill>
                  <a:schemeClr val="tx2"/>
                </a:solidFill>
              </a:defRPr>
            </a:lvl1pPr>
          </a:lstStyle>
          <a:p>
            <a:fld id="{5B6381D0-1CCC-3841-991A-ED144A90D364}" type="datetime1">
              <a:rPr lang="en-US" smtClean="0"/>
              <a:t>5/9/2018</a:t>
            </a:fld>
            <a:endParaRPr lang="en-CA" dirty="0"/>
          </a:p>
        </p:txBody>
      </p:sp>
      <p:sp>
        <p:nvSpPr>
          <p:cNvPr id="5" name="Footer Placeholder 4"/>
          <p:cNvSpPr>
            <a:spLocks noGrp="1"/>
          </p:cNvSpPr>
          <p:nvPr>
            <p:ph type="ftr" sz="quarter" idx="3"/>
          </p:nvPr>
        </p:nvSpPr>
        <p:spPr>
          <a:xfrm>
            <a:off x="258185" y="6250165"/>
            <a:ext cx="5048921" cy="365125"/>
          </a:xfrm>
          <a:prstGeom prst="rect">
            <a:avLst/>
          </a:prstGeom>
        </p:spPr>
        <p:txBody>
          <a:bodyPr vert="horz" lIns="91440" tIns="45720" rIns="91440" bIns="45720" rtlCol="0" anchor="ctr"/>
          <a:lstStyle>
            <a:lvl1pPr algn="l">
              <a:defRPr sz="1000">
                <a:solidFill>
                  <a:schemeClr val="tx2"/>
                </a:solidFill>
              </a:defRPr>
            </a:lvl1pPr>
          </a:lstStyle>
          <a:p>
            <a:endParaRPr lang="en-CA" dirty="0"/>
          </a:p>
        </p:txBody>
      </p:sp>
      <p:sp>
        <p:nvSpPr>
          <p:cNvPr id="6" name="Slide Number Placeholder 5"/>
          <p:cNvSpPr>
            <a:spLocks noGrp="1"/>
          </p:cNvSpPr>
          <p:nvPr>
            <p:ph type="sldNum" sz="quarter" idx="4"/>
          </p:nvPr>
        </p:nvSpPr>
        <p:spPr>
          <a:xfrm>
            <a:off x="5321451" y="6250164"/>
            <a:ext cx="1549101" cy="365125"/>
          </a:xfrm>
          <a:prstGeom prst="rect">
            <a:avLst/>
          </a:prstGeom>
        </p:spPr>
        <p:txBody>
          <a:bodyPr vert="horz" lIns="91440" tIns="45720" rIns="91440" bIns="45720" rtlCol="0" anchor="ctr"/>
          <a:lstStyle>
            <a:lvl1pPr algn="ctr">
              <a:defRPr sz="1000">
                <a:solidFill>
                  <a:schemeClr val="tx2"/>
                </a:solidFill>
              </a:defRPr>
            </a:lvl1pPr>
          </a:lstStyle>
          <a:p>
            <a:fld id="{6006690D-D089-447D-8439-55F2979C7CAC}" type="slidenum">
              <a:rPr lang="en-CA" smtClean="0"/>
              <a:t>‹#›</a:t>
            </a:fld>
            <a:endParaRPr lang="en-CA" dirty="0"/>
          </a:p>
        </p:txBody>
      </p:sp>
      <p:sp>
        <p:nvSpPr>
          <p:cNvPr id="3" name="Text Placeholder 2"/>
          <p:cNvSpPr>
            <a:spLocks noGrp="1"/>
          </p:cNvSpPr>
          <p:nvPr>
            <p:ph type="body" idx="1"/>
          </p:nvPr>
        </p:nvSpPr>
        <p:spPr>
          <a:xfrm>
            <a:off x="1162757" y="2675467"/>
            <a:ext cx="9877777"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hdr="0" ftr="0" dt="0"/>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youtu.be/Y7XW-mewUm8"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hyperlink" Target="https://www.bing.com/videos/search?q=&amp;view=detail&amp;mmscn=mysv&amp;mid=FD2C142C411DC30FE1B8FD2C142C411DC30FE1B8&amp;FORM=SVIM01" TargetMode="Externa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hyperlink" Target="https://www.youtube.com/watch?v=5Nyr1OizVo0" TargetMode="External"/><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5362" y="1816100"/>
            <a:ext cx="10857139" cy="4356100"/>
          </a:xfrm>
        </p:spPr>
        <p:txBody>
          <a:bodyPr>
            <a:normAutofit fontScale="90000"/>
          </a:bodyPr>
          <a:lstStyle/>
          <a:p>
            <a:r>
              <a:rPr lang="en-CA" b="1" dirty="0" smtClean="0">
                <a:latin typeface="Calibri" panose="020F0502020204030204" pitchFamily="34" charset="0"/>
              </a:rPr>
              <a:t/>
            </a:r>
            <a:br>
              <a:rPr lang="en-CA" b="1" dirty="0" smtClean="0">
                <a:latin typeface="Calibri" panose="020F0502020204030204" pitchFamily="34" charset="0"/>
              </a:rPr>
            </a:br>
            <a:r>
              <a:rPr lang="en-CA" b="1" dirty="0">
                <a:latin typeface="Calibri" panose="020F0502020204030204" pitchFamily="34" charset="0"/>
              </a:rPr>
              <a:t/>
            </a:r>
            <a:br>
              <a:rPr lang="en-CA" b="1" dirty="0">
                <a:latin typeface="Calibri" panose="020F0502020204030204" pitchFamily="34" charset="0"/>
              </a:rPr>
            </a:br>
            <a:r>
              <a:rPr lang="en-CA" b="1" dirty="0" smtClean="0">
                <a:latin typeface="Calibri" panose="020F0502020204030204" pitchFamily="34" charset="0"/>
              </a:rPr>
              <a:t/>
            </a:r>
            <a:br>
              <a:rPr lang="en-CA" b="1" dirty="0" smtClean="0">
                <a:latin typeface="Calibri" panose="020F0502020204030204" pitchFamily="34" charset="0"/>
              </a:rPr>
            </a:br>
            <a:r>
              <a:rPr lang="en-CA" b="1" dirty="0">
                <a:latin typeface="Calibri" panose="020F0502020204030204" pitchFamily="34" charset="0"/>
              </a:rPr>
              <a:t/>
            </a:r>
            <a:br>
              <a:rPr lang="en-CA" b="1" dirty="0">
                <a:latin typeface="Calibri" panose="020F0502020204030204" pitchFamily="34" charset="0"/>
              </a:rPr>
            </a:br>
            <a:r>
              <a:rPr lang="en-CA" b="1" dirty="0" smtClean="0">
                <a:latin typeface="Calibri" panose="020F0502020204030204" pitchFamily="34" charset="0"/>
              </a:rPr>
              <a:t/>
            </a:r>
            <a:br>
              <a:rPr lang="en-CA" b="1" dirty="0" smtClean="0">
                <a:latin typeface="Calibri" panose="020F0502020204030204" pitchFamily="34" charset="0"/>
              </a:rPr>
            </a:br>
            <a:r>
              <a:rPr lang="en-CA" b="1" dirty="0" smtClean="0">
                <a:latin typeface="Calibri" panose="020F0502020204030204" pitchFamily="34" charset="0"/>
              </a:rPr>
              <a:t/>
            </a:r>
            <a:br>
              <a:rPr lang="en-CA" b="1" dirty="0" smtClean="0">
                <a:latin typeface="Calibri" panose="020F0502020204030204" pitchFamily="34" charset="0"/>
              </a:rPr>
            </a:br>
            <a:r>
              <a:rPr lang="en-CA" b="1" dirty="0">
                <a:latin typeface="Calibri" panose="020F0502020204030204" pitchFamily="34" charset="0"/>
              </a:rPr>
              <a:t/>
            </a:r>
            <a:br>
              <a:rPr lang="en-CA" b="1" dirty="0">
                <a:latin typeface="Calibri" panose="020F0502020204030204" pitchFamily="34" charset="0"/>
              </a:rPr>
            </a:br>
            <a:r>
              <a:rPr lang="en-CA" b="1" dirty="0" smtClean="0">
                <a:latin typeface="Calibri" panose="020F0502020204030204" pitchFamily="34" charset="0"/>
              </a:rPr>
              <a:t/>
            </a:r>
            <a:br>
              <a:rPr lang="en-CA" b="1" dirty="0" smtClean="0">
                <a:latin typeface="Calibri" panose="020F0502020204030204" pitchFamily="34" charset="0"/>
              </a:rPr>
            </a:br>
            <a:r>
              <a:rPr lang="en-CA" b="1" dirty="0">
                <a:latin typeface="Calibri" panose="020F0502020204030204" pitchFamily="34" charset="0"/>
              </a:rPr>
              <a:t/>
            </a:r>
            <a:br>
              <a:rPr lang="en-CA" b="1" dirty="0">
                <a:latin typeface="Calibri" panose="020F0502020204030204" pitchFamily="34" charset="0"/>
              </a:rPr>
            </a:br>
            <a:r>
              <a:rPr lang="en-CA" b="1" dirty="0" smtClean="0">
                <a:latin typeface="Calibri" panose="020F0502020204030204" pitchFamily="34" charset="0"/>
              </a:rPr>
              <a:t/>
            </a:r>
            <a:br>
              <a:rPr lang="en-CA" b="1" dirty="0" smtClean="0">
                <a:latin typeface="Calibri" panose="020F0502020204030204" pitchFamily="34" charset="0"/>
              </a:rPr>
            </a:br>
            <a:r>
              <a:rPr lang="en-CA" b="1" dirty="0">
                <a:latin typeface="Calibri" panose="020F0502020204030204" pitchFamily="34" charset="0"/>
              </a:rPr>
              <a:t/>
            </a:r>
            <a:br>
              <a:rPr lang="en-CA" b="1" dirty="0">
                <a:latin typeface="Calibri" panose="020F0502020204030204" pitchFamily="34" charset="0"/>
              </a:rPr>
            </a:br>
            <a:r>
              <a:rPr lang="en-CA" b="1" dirty="0" smtClean="0">
                <a:latin typeface="Calibri" panose="020F0502020204030204" pitchFamily="34" charset="0"/>
              </a:rPr>
              <a:t/>
            </a:r>
            <a:br>
              <a:rPr lang="en-CA" b="1" dirty="0" smtClean="0">
                <a:latin typeface="Calibri" panose="020F0502020204030204" pitchFamily="34" charset="0"/>
              </a:rPr>
            </a:br>
            <a:r>
              <a:rPr lang="en-CA" b="1" dirty="0" smtClean="0">
                <a:latin typeface="Calibri" panose="020F0502020204030204" pitchFamily="34" charset="0"/>
              </a:rPr>
              <a:t/>
            </a:r>
            <a:br>
              <a:rPr lang="en-CA" b="1" dirty="0" smtClean="0">
                <a:latin typeface="Calibri" panose="020F0502020204030204" pitchFamily="34" charset="0"/>
              </a:rPr>
            </a:br>
            <a:r>
              <a:rPr lang="en-CA" b="1" dirty="0">
                <a:latin typeface="Calibri" panose="020F0502020204030204" pitchFamily="34" charset="0"/>
              </a:rPr>
              <a:t/>
            </a:r>
            <a:br>
              <a:rPr lang="en-CA" b="1" dirty="0">
                <a:latin typeface="Calibri" panose="020F0502020204030204" pitchFamily="34" charset="0"/>
              </a:rPr>
            </a:br>
            <a:r>
              <a:rPr lang="en-CA" b="1" dirty="0" smtClean="0">
                <a:latin typeface="Calibri" panose="020F0502020204030204" pitchFamily="34" charset="0"/>
              </a:rPr>
              <a:t/>
            </a:r>
            <a:br>
              <a:rPr lang="en-CA" b="1" dirty="0" smtClean="0">
                <a:latin typeface="Calibri" panose="020F0502020204030204" pitchFamily="34" charset="0"/>
              </a:rPr>
            </a:br>
            <a:r>
              <a:rPr lang="en-CA" b="1" dirty="0" smtClean="0">
                <a:latin typeface="Calibri" panose="020F0502020204030204" pitchFamily="34" charset="0"/>
              </a:rPr>
              <a:t/>
            </a:r>
            <a:br>
              <a:rPr lang="en-CA" b="1" dirty="0" smtClean="0">
                <a:latin typeface="Calibri" panose="020F0502020204030204" pitchFamily="34" charset="0"/>
              </a:rPr>
            </a:br>
            <a:r>
              <a:rPr lang="en-CA" sz="4000" b="1" dirty="0" smtClean="0">
                <a:solidFill>
                  <a:schemeClr val="tx1"/>
                </a:solidFill>
                <a:latin typeface="Calibri" panose="020F0502020204030204" pitchFamily="34" charset="0"/>
              </a:rPr>
              <a:t>Scott Milner</a:t>
            </a:r>
            <a:r>
              <a:rPr lang="en-CA" sz="3100" b="1" dirty="0" smtClean="0">
                <a:solidFill>
                  <a:schemeClr val="tx1"/>
                </a:solidFill>
                <a:latin typeface="Calibri" panose="020F0502020204030204" pitchFamily="34" charset="0"/>
              </a:rPr>
              <a:t/>
            </a:r>
            <a:br>
              <a:rPr lang="en-CA" sz="3100" b="1" dirty="0" smtClean="0">
                <a:solidFill>
                  <a:schemeClr val="tx1"/>
                </a:solidFill>
                <a:latin typeface="Calibri" panose="020F0502020204030204" pitchFamily="34" charset="0"/>
              </a:rPr>
            </a:br>
            <a:r>
              <a:rPr lang="en-CA" sz="3100" b="1" dirty="0" smtClean="0">
                <a:solidFill>
                  <a:schemeClr val="tx1"/>
                </a:solidFill>
                <a:latin typeface="Calibri" panose="020F0502020204030204" pitchFamily="34" charset="0"/>
              </a:rPr>
              <a:t>Regional Executive Director of Education</a:t>
            </a:r>
            <a:r>
              <a:rPr lang="en-CA" b="1" dirty="0">
                <a:latin typeface="Calibri" panose="020F0502020204030204" pitchFamily="34" charset="0"/>
              </a:rPr>
              <a:t/>
            </a:r>
            <a:br>
              <a:rPr lang="en-CA" b="1" dirty="0">
                <a:latin typeface="Calibri" panose="020F0502020204030204" pitchFamily="34" charset="0"/>
              </a:rPr>
            </a:br>
            <a:r>
              <a:rPr lang="en-CA" b="1" dirty="0" smtClean="0">
                <a:latin typeface="Calibri" panose="020F0502020204030204" pitchFamily="34" charset="0"/>
              </a:rPr>
              <a:t/>
            </a:r>
            <a:br>
              <a:rPr lang="en-CA" b="1" dirty="0" smtClean="0">
                <a:latin typeface="Calibri" panose="020F0502020204030204" pitchFamily="34" charset="0"/>
              </a:rPr>
            </a:br>
            <a:endParaRPr lang="en-CA" dirty="0">
              <a:latin typeface="Calibri" panose="020F0502020204030204" pitchFamily="34" charset="0"/>
            </a:endParaRPr>
          </a:p>
        </p:txBody>
      </p:sp>
      <p:pic>
        <p:nvPicPr>
          <p:cNvPr id="2050" name="Picture 2" descr="N:\Office\SSRSB Logos\SSRB-LOGO-2014-transparent.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307" y="504822"/>
            <a:ext cx="2308051" cy="1529548"/>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Box 2"/>
          <p:cNvSpPr txBox="1"/>
          <p:nvPr/>
        </p:nvSpPr>
        <p:spPr>
          <a:xfrm>
            <a:off x="1284165" y="1853385"/>
            <a:ext cx="9859532" cy="1908215"/>
          </a:xfrm>
          <a:prstGeom prst="rect">
            <a:avLst/>
          </a:prstGeom>
          <a:noFill/>
        </p:spPr>
        <p:txBody>
          <a:bodyPr wrap="square" rtlCol="0">
            <a:spAutoFit/>
          </a:bodyPr>
          <a:lstStyle/>
          <a:p>
            <a:pPr algn="ctr"/>
            <a:r>
              <a:rPr lang="en-CA" sz="5400" b="1"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System-Wide Change </a:t>
            </a:r>
          </a:p>
          <a:p>
            <a:pPr algn="ctr"/>
            <a:r>
              <a:rPr lang="en-CA" sz="3200" b="1" i="1"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Building </a:t>
            </a:r>
            <a:r>
              <a:rPr lang="en-CA" sz="3200" b="1"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Strategy Networks </a:t>
            </a:r>
            <a:endParaRPr lang="en-CA" sz="3200" b="1" i="1"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algn="ctr"/>
            <a:r>
              <a:rPr lang="en-CA" sz="3200" b="1" i="1"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 </a:t>
            </a:r>
            <a:r>
              <a:rPr lang="en-CA" sz="3200" b="1"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Grow </a:t>
            </a:r>
            <a:r>
              <a:rPr lang="en-CA" sz="3200" b="1" i="1"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Restorative Practices</a:t>
            </a:r>
            <a:endParaRPr lang="en-CA" sz="3200" b="1"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5362" y="5522433"/>
            <a:ext cx="2452143" cy="1074437"/>
          </a:xfrm>
          <a:prstGeom prst="rect">
            <a:avLst/>
          </a:prstGeom>
        </p:spPr>
      </p:pic>
    </p:spTree>
    <p:extLst>
      <p:ext uri="{BB962C8B-B14F-4D97-AF65-F5344CB8AC3E}">
        <p14:creationId xmlns:p14="http://schemas.microsoft.com/office/powerpoint/2010/main" val="32079984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006690D-D089-447D-8439-55F2979C7CAC}" type="slidenum">
              <a:rPr lang="en-CA" smtClean="0"/>
              <a:t>10</a:t>
            </a:fld>
            <a:endParaRPr lang="en-CA" dirty="0"/>
          </a:p>
        </p:txBody>
      </p:sp>
      <p:sp>
        <p:nvSpPr>
          <p:cNvPr id="3" name="Rectangle 2"/>
          <p:cNvSpPr/>
          <p:nvPr/>
        </p:nvSpPr>
        <p:spPr>
          <a:xfrm>
            <a:off x="799631" y="2773604"/>
            <a:ext cx="10764184" cy="2308324"/>
          </a:xfrm>
          <a:prstGeom prst="rect">
            <a:avLst/>
          </a:prstGeom>
        </p:spPr>
        <p:txBody>
          <a:bodyPr wrap="square">
            <a:spAutoFit/>
          </a:bodyPr>
          <a:lstStyle/>
          <a:p>
            <a:r>
              <a:rPr lang="en-CA" sz="2400" dirty="0" smtClean="0">
                <a:solidFill>
                  <a:srgbClr val="FF0000"/>
                </a:solidFill>
                <a:latin typeface="Calibri" panose="020F0502020204030204" pitchFamily="34" charset="0"/>
                <a:cs typeface="Calibri" panose="020F0502020204030204" pitchFamily="34" charset="0"/>
              </a:rPr>
              <a:t>Over time</a:t>
            </a:r>
            <a:r>
              <a:rPr lang="en-CA" sz="2400" dirty="0" smtClean="0">
                <a:latin typeface="Calibri" panose="020F0502020204030204" pitchFamily="34" charset="0"/>
                <a:cs typeface="Calibri" panose="020F0502020204030204" pitchFamily="34" charset="0"/>
              </a:rPr>
              <a:t>, incorporate </a:t>
            </a:r>
            <a:r>
              <a:rPr lang="en-CA" sz="2400" dirty="0">
                <a:latin typeface="Calibri" panose="020F0502020204030204" pitchFamily="34" charset="0"/>
                <a:cs typeface="Calibri" panose="020F0502020204030204" pitchFamily="34" charset="0"/>
              </a:rPr>
              <a:t>Restorative </a:t>
            </a:r>
            <a:r>
              <a:rPr lang="en-CA" sz="2400" dirty="0" smtClean="0">
                <a:latin typeface="Calibri" panose="020F0502020204030204" pitchFamily="34" charset="0"/>
                <a:cs typeface="Calibri" panose="020F0502020204030204" pitchFamily="34" charset="0"/>
              </a:rPr>
              <a:t>Practices </a:t>
            </a:r>
            <a:r>
              <a:rPr lang="en-CA" sz="2400" dirty="0">
                <a:latin typeface="Calibri" panose="020F0502020204030204" pitchFamily="34" charset="0"/>
                <a:cs typeface="Calibri" panose="020F0502020204030204" pitchFamily="34" charset="0"/>
              </a:rPr>
              <a:t>at the </a:t>
            </a:r>
            <a:r>
              <a:rPr lang="en-CA" sz="2400" dirty="0">
                <a:solidFill>
                  <a:srgbClr val="FF0000"/>
                </a:solidFill>
                <a:latin typeface="Calibri" panose="020F0502020204030204" pitchFamily="34" charset="0"/>
                <a:cs typeface="Calibri" panose="020F0502020204030204" pitchFamily="34" charset="0"/>
              </a:rPr>
              <a:t>governing board level</a:t>
            </a:r>
            <a:r>
              <a:rPr lang="en-CA" sz="2400" dirty="0">
                <a:latin typeface="Calibri" panose="020F0502020204030204" pitchFamily="34" charset="0"/>
                <a:cs typeface="Calibri" panose="020F0502020204030204" pitchFamily="34" charset="0"/>
              </a:rPr>
              <a:t>, </a:t>
            </a:r>
            <a:r>
              <a:rPr lang="en-CA" sz="2400" dirty="0" smtClean="0">
                <a:solidFill>
                  <a:srgbClr val="FF0000"/>
                </a:solidFill>
                <a:latin typeface="Calibri" panose="020F0502020204030204" pitchFamily="34" charset="0"/>
                <a:cs typeface="Calibri" panose="020F0502020204030204" pitchFamily="34" charset="0"/>
              </a:rPr>
              <a:t>classroom</a:t>
            </a:r>
            <a:r>
              <a:rPr lang="en-CA" sz="2400" dirty="0" smtClean="0">
                <a:latin typeface="Calibri" panose="020F0502020204030204" pitchFamily="34" charset="0"/>
                <a:cs typeface="Calibri" panose="020F0502020204030204" pitchFamily="34" charset="0"/>
              </a:rPr>
              <a:t>, </a:t>
            </a:r>
            <a:r>
              <a:rPr lang="en-CA" sz="2400" dirty="0" smtClean="0">
                <a:solidFill>
                  <a:srgbClr val="FF0000"/>
                </a:solidFill>
                <a:latin typeface="Calibri" panose="020F0502020204030204" pitchFamily="34" charset="0"/>
                <a:cs typeface="Calibri" panose="020F0502020204030204" pitchFamily="34" charset="0"/>
              </a:rPr>
              <a:t>school</a:t>
            </a:r>
            <a:r>
              <a:rPr lang="en-CA" sz="2400" dirty="0">
                <a:latin typeface="Calibri" panose="020F0502020204030204" pitchFamily="34" charset="0"/>
                <a:cs typeface="Calibri" panose="020F0502020204030204" pitchFamily="34" charset="0"/>
              </a:rPr>
              <a:t>, </a:t>
            </a:r>
            <a:r>
              <a:rPr lang="en-CA" sz="2400" dirty="0">
                <a:solidFill>
                  <a:srgbClr val="FF0000"/>
                </a:solidFill>
                <a:latin typeface="Calibri" panose="020F0502020204030204" pitchFamily="34" charset="0"/>
                <a:cs typeface="Calibri" panose="020F0502020204030204" pitchFamily="34" charset="0"/>
              </a:rPr>
              <a:t>office</a:t>
            </a:r>
            <a:r>
              <a:rPr lang="en-CA" sz="2400" dirty="0">
                <a:latin typeface="Calibri" panose="020F0502020204030204" pitchFamily="34" charset="0"/>
                <a:cs typeface="Calibri" panose="020F0502020204030204" pitchFamily="34" charset="0"/>
              </a:rPr>
              <a:t> and </a:t>
            </a:r>
            <a:r>
              <a:rPr lang="en-CA" sz="2400" dirty="0">
                <a:solidFill>
                  <a:srgbClr val="FF0000"/>
                </a:solidFill>
                <a:latin typeface="Calibri" panose="020F0502020204030204" pitchFamily="34" charset="0"/>
                <a:cs typeface="Calibri" panose="020F0502020204030204" pitchFamily="34" charset="0"/>
              </a:rPr>
              <a:t>worksite</a:t>
            </a:r>
            <a:r>
              <a:rPr lang="en-CA" sz="2400" dirty="0">
                <a:latin typeface="Calibri" panose="020F0502020204030204" pitchFamily="34" charset="0"/>
                <a:cs typeface="Calibri" panose="020F0502020204030204" pitchFamily="34" charset="0"/>
              </a:rPr>
              <a:t> that will lead to effective vertical and horizontal capacity building and overall sustainability in SSRSB. </a:t>
            </a:r>
          </a:p>
          <a:p>
            <a:endParaRPr lang="en-CA" sz="2400" dirty="0">
              <a:latin typeface="Calibri" panose="020F0502020204030204" pitchFamily="34" charset="0"/>
              <a:cs typeface="Calibri" panose="020F0502020204030204" pitchFamily="34" charset="0"/>
            </a:endParaRPr>
          </a:p>
          <a:p>
            <a:r>
              <a:rPr lang="en-CA" sz="2400" dirty="0">
                <a:latin typeface="Calibri" panose="020F0502020204030204" pitchFamily="34" charset="0"/>
                <a:cs typeface="Calibri" panose="020F0502020204030204" pitchFamily="34" charset="0"/>
              </a:rPr>
              <a:t>Develop a </a:t>
            </a:r>
            <a:r>
              <a:rPr lang="en-CA" sz="2400" dirty="0">
                <a:solidFill>
                  <a:srgbClr val="FF0000"/>
                </a:solidFill>
                <a:latin typeface="Calibri" panose="020F0502020204030204" pitchFamily="34" charset="0"/>
                <a:cs typeface="Calibri" panose="020F0502020204030204" pitchFamily="34" charset="0"/>
              </a:rPr>
              <a:t>network</a:t>
            </a:r>
            <a:r>
              <a:rPr lang="en-CA" sz="2400" dirty="0">
                <a:latin typeface="Calibri" panose="020F0502020204030204" pitchFamily="34" charset="0"/>
                <a:cs typeface="Calibri" panose="020F0502020204030204" pitchFamily="34" charset="0"/>
              </a:rPr>
              <a:t> of staff within </a:t>
            </a:r>
            <a:r>
              <a:rPr lang="en-CA" sz="2400" dirty="0">
                <a:solidFill>
                  <a:srgbClr val="FF0000"/>
                </a:solidFill>
                <a:latin typeface="Calibri" panose="020F0502020204030204" pitchFamily="34" charset="0"/>
                <a:cs typeface="Calibri" panose="020F0502020204030204" pitchFamily="34" charset="0"/>
              </a:rPr>
              <a:t>all areas </a:t>
            </a:r>
            <a:r>
              <a:rPr lang="en-CA" sz="2400" dirty="0">
                <a:latin typeface="Calibri" panose="020F0502020204030204" pitchFamily="34" charset="0"/>
                <a:cs typeface="Calibri" panose="020F0502020204030204" pitchFamily="34" charset="0"/>
              </a:rPr>
              <a:t>of the organization that will support </a:t>
            </a:r>
            <a:r>
              <a:rPr lang="en-CA" sz="2400" dirty="0" smtClean="0">
                <a:latin typeface="Calibri" panose="020F0502020204030204" pitchFamily="34" charset="0"/>
                <a:cs typeface="Calibri" panose="020F0502020204030204" pitchFamily="34" charset="0"/>
              </a:rPr>
              <a:t>Restorative Practice </a:t>
            </a:r>
            <a:r>
              <a:rPr lang="en-CA" sz="2400" dirty="0">
                <a:latin typeface="Calibri" panose="020F0502020204030204" pitchFamily="34" charset="0"/>
                <a:cs typeface="Calibri" panose="020F0502020204030204" pitchFamily="34" charset="0"/>
              </a:rPr>
              <a:t>as part of the fabric their daily </a:t>
            </a:r>
            <a:r>
              <a:rPr lang="en-CA" sz="2400" dirty="0" smtClean="0">
                <a:latin typeface="Calibri" panose="020F0502020204030204" pitchFamily="34" charset="0"/>
                <a:cs typeface="Calibri" panose="020F0502020204030204" pitchFamily="34" charset="0"/>
              </a:rPr>
              <a:t>lives.</a:t>
            </a:r>
            <a:endParaRPr lang="en-CA" sz="2400" dirty="0">
              <a:latin typeface="Calibri" panose="020F0502020204030204" pitchFamily="34" charset="0"/>
              <a:cs typeface="Calibri" panose="020F0502020204030204" pitchFamily="34" charset="0"/>
            </a:endParaRPr>
          </a:p>
        </p:txBody>
      </p:sp>
      <p:sp>
        <p:nvSpPr>
          <p:cNvPr id="5" name="TextBox 4"/>
          <p:cNvSpPr txBox="1"/>
          <p:nvPr/>
        </p:nvSpPr>
        <p:spPr>
          <a:xfrm>
            <a:off x="2976282" y="1420045"/>
            <a:ext cx="6759389" cy="769441"/>
          </a:xfrm>
          <a:prstGeom prst="rect">
            <a:avLst/>
          </a:prstGeom>
          <a:noFill/>
        </p:spPr>
        <p:txBody>
          <a:bodyPr wrap="square" rtlCol="0">
            <a:spAutoFit/>
          </a:bodyPr>
          <a:lstStyle/>
          <a:p>
            <a:r>
              <a:rPr lang="en-CA" sz="4400" b="1"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Then describe….. WHAT?</a:t>
            </a:r>
            <a:endParaRPr lang="en-CA" sz="44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08367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31236" y="443391"/>
            <a:ext cx="6191942" cy="769441"/>
          </a:xfrm>
          <a:prstGeom prst="rect">
            <a:avLst/>
          </a:prstGeom>
          <a:noFill/>
        </p:spPr>
        <p:txBody>
          <a:bodyPr wrap="square" rtlCol="0">
            <a:spAutoFit/>
          </a:bodyPr>
          <a:lstStyle/>
          <a:p>
            <a:r>
              <a:rPr lang="en-CA" sz="4400" b="1"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Timeline 2017 / 2018</a:t>
            </a:r>
            <a:endParaRPr lang="en-CA" sz="44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4" name="Picture 3"/>
          <p:cNvPicPr>
            <a:picLocks noChangeAspect="1"/>
          </p:cNvPicPr>
          <p:nvPr/>
        </p:nvPicPr>
        <p:blipFill>
          <a:blip r:embed="rId2"/>
          <a:stretch>
            <a:fillRect/>
          </a:stretch>
        </p:blipFill>
        <p:spPr>
          <a:xfrm>
            <a:off x="850303" y="2914247"/>
            <a:ext cx="460023" cy="700651"/>
          </a:xfrm>
          <a:prstGeom prst="rect">
            <a:avLst/>
          </a:prstGeom>
        </p:spPr>
      </p:pic>
      <p:pic>
        <p:nvPicPr>
          <p:cNvPr id="5" name="Picture 4"/>
          <p:cNvPicPr>
            <a:picLocks noChangeAspect="1"/>
          </p:cNvPicPr>
          <p:nvPr/>
        </p:nvPicPr>
        <p:blipFill>
          <a:blip r:embed="rId3"/>
          <a:stretch>
            <a:fillRect/>
          </a:stretch>
        </p:blipFill>
        <p:spPr>
          <a:xfrm>
            <a:off x="1310326" y="2960769"/>
            <a:ext cx="392732" cy="635202"/>
          </a:xfrm>
          <a:prstGeom prst="rect">
            <a:avLst/>
          </a:prstGeom>
        </p:spPr>
      </p:pic>
      <p:pic>
        <p:nvPicPr>
          <p:cNvPr id="6" name="Picture 5"/>
          <p:cNvPicPr>
            <a:picLocks noChangeAspect="1"/>
          </p:cNvPicPr>
          <p:nvPr/>
        </p:nvPicPr>
        <p:blipFill>
          <a:blip r:embed="rId4"/>
          <a:stretch>
            <a:fillRect/>
          </a:stretch>
        </p:blipFill>
        <p:spPr>
          <a:xfrm>
            <a:off x="1703058" y="2963043"/>
            <a:ext cx="402616" cy="651855"/>
          </a:xfrm>
          <a:prstGeom prst="rect">
            <a:avLst/>
          </a:prstGeom>
        </p:spPr>
      </p:pic>
      <p:sp>
        <p:nvSpPr>
          <p:cNvPr id="7" name="Right Arrow 6"/>
          <p:cNvSpPr/>
          <p:nvPr/>
        </p:nvSpPr>
        <p:spPr>
          <a:xfrm>
            <a:off x="914400" y="2219022"/>
            <a:ext cx="9639057" cy="158921"/>
          </a:xfrm>
          <a:prstGeom prst="rightArrow">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TextBox 7"/>
          <p:cNvSpPr txBox="1"/>
          <p:nvPr/>
        </p:nvSpPr>
        <p:spPr>
          <a:xfrm>
            <a:off x="753838" y="3614898"/>
            <a:ext cx="1480895" cy="461665"/>
          </a:xfrm>
          <a:prstGeom prst="rect">
            <a:avLst/>
          </a:prstGeom>
          <a:noFill/>
        </p:spPr>
        <p:txBody>
          <a:bodyPr wrap="square" rtlCol="0">
            <a:spAutoFit/>
          </a:bodyPr>
          <a:lstStyle/>
          <a:p>
            <a:r>
              <a:rPr lang="en-CA" sz="1200" dirty="0" smtClean="0">
                <a:latin typeface="Calibri" panose="020F0502020204030204" pitchFamily="34" charset="0"/>
                <a:cs typeface="Calibri" panose="020F0502020204030204" pitchFamily="34" charset="0"/>
              </a:rPr>
              <a:t>Nov. / Dec. </a:t>
            </a:r>
            <a:r>
              <a:rPr lang="en-CA" sz="1200" b="1" dirty="0" smtClean="0">
                <a:latin typeface="Calibri" panose="020F0502020204030204" pitchFamily="34" charset="0"/>
                <a:cs typeface="Calibri" panose="020F0502020204030204" pitchFamily="34" charset="0"/>
              </a:rPr>
              <a:t>Cohort 1</a:t>
            </a:r>
          </a:p>
          <a:p>
            <a:r>
              <a:rPr lang="en-CA" sz="1200" dirty="0" smtClean="0">
                <a:latin typeface="Calibri" panose="020F0502020204030204" pitchFamily="34" charset="0"/>
                <a:cs typeface="Calibri" panose="020F0502020204030204" pitchFamily="34" charset="0"/>
              </a:rPr>
              <a:t>BASIC TRAINING</a:t>
            </a:r>
            <a:endParaRPr lang="en-CA" sz="1200" dirty="0">
              <a:latin typeface="Calibri" panose="020F0502020204030204" pitchFamily="34" charset="0"/>
              <a:cs typeface="Calibri" panose="020F0502020204030204" pitchFamily="34" charset="0"/>
            </a:endParaRPr>
          </a:p>
        </p:txBody>
      </p:sp>
      <p:sp>
        <p:nvSpPr>
          <p:cNvPr id="9" name="Right Arrow 8"/>
          <p:cNvSpPr/>
          <p:nvPr/>
        </p:nvSpPr>
        <p:spPr>
          <a:xfrm rot="5400000">
            <a:off x="1061410" y="2571733"/>
            <a:ext cx="549619" cy="157254"/>
          </a:xfrm>
          <a:prstGeom prst="rightArrow">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Right Arrow 9"/>
          <p:cNvSpPr/>
          <p:nvPr/>
        </p:nvSpPr>
        <p:spPr>
          <a:xfrm rot="5400000">
            <a:off x="1207984" y="3333822"/>
            <a:ext cx="2069819" cy="173575"/>
          </a:xfrm>
          <a:prstGeom prst="rightArrow">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 name="Rectangle 10"/>
          <p:cNvSpPr/>
          <p:nvPr/>
        </p:nvSpPr>
        <p:spPr>
          <a:xfrm>
            <a:off x="1621070" y="4511828"/>
            <a:ext cx="1331801" cy="646331"/>
          </a:xfrm>
          <a:prstGeom prst="rect">
            <a:avLst/>
          </a:prstGeom>
        </p:spPr>
        <p:txBody>
          <a:bodyPr wrap="square">
            <a:spAutoFit/>
          </a:bodyPr>
          <a:lstStyle/>
          <a:p>
            <a:r>
              <a:rPr lang="en-CA" sz="1200" dirty="0" smtClean="0">
                <a:latin typeface="Calibri" panose="020F0502020204030204" pitchFamily="34" charset="0"/>
                <a:cs typeface="Calibri" panose="020F0502020204030204" pitchFamily="34" charset="0"/>
              </a:rPr>
              <a:t>Dec</a:t>
            </a:r>
            <a:r>
              <a:rPr lang="en-CA" sz="1200" dirty="0">
                <a:latin typeface="Calibri" panose="020F0502020204030204" pitchFamily="34" charset="0"/>
                <a:cs typeface="Calibri" panose="020F0502020204030204" pitchFamily="34" charset="0"/>
              </a:rPr>
              <a:t>. </a:t>
            </a:r>
            <a:r>
              <a:rPr lang="en-CA" sz="1200" dirty="0" smtClean="0">
                <a:latin typeface="Calibri" panose="020F0502020204030204" pitchFamily="34" charset="0"/>
                <a:cs typeface="Calibri" panose="020F0502020204030204" pitchFamily="34" charset="0"/>
              </a:rPr>
              <a:t>13 </a:t>
            </a:r>
            <a:r>
              <a:rPr lang="en-CA" sz="1200" b="1" dirty="0" smtClean="0">
                <a:latin typeface="Calibri" panose="020F0502020204030204" pitchFamily="34" charset="0"/>
                <a:cs typeface="Calibri" panose="020F0502020204030204" pitchFamily="34" charset="0"/>
              </a:rPr>
              <a:t>Cohort </a:t>
            </a:r>
            <a:r>
              <a:rPr lang="en-CA" sz="1200" b="1" dirty="0">
                <a:latin typeface="Calibri" panose="020F0502020204030204" pitchFamily="34" charset="0"/>
                <a:cs typeface="Calibri" panose="020F0502020204030204" pitchFamily="34" charset="0"/>
              </a:rPr>
              <a:t>1</a:t>
            </a:r>
          </a:p>
          <a:p>
            <a:r>
              <a:rPr lang="en-CA" sz="1200" dirty="0" smtClean="0">
                <a:latin typeface="Calibri" panose="020F0502020204030204" pitchFamily="34" charset="0"/>
                <a:cs typeface="Calibri" panose="020F0502020204030204" pitchFamily="34" charset="0"/>
              </a:rPr>
              <a:t>IMPLEMENTATION</a:t>
            </a:r>
          </a:p>
          <a:p>
            <a:r>
              <a:rPr lang="en-CA" sz="1200" dirty="0" smtClean="0">
                <a:latin typeface="Calibri" panose="020F0502020204030204" pitchFamily="34" charset="0"/>
                <a:cs typeface="Calibri" panose="020F0502020204030204" pitchFamily="34" charset="0"/>
              </a:rPr>
              <a:t>BRAINSTORM</a:t>
            </a:r>
            <a:endParaRPr lang="en-CA" sz="1200" dirty="0">
              <a:latin typeface="Calibri" panose="020F0502020204030204" pitchFamily="34" charset="0"/>
              <a:cs typeface="Calibri" panose="020F0502020204030204" pitchFamily="34" charset="0"/>
            </a:endParaRPr>
          </a:p>
        </p:txBody>
      </p:sp>
      <p:sp>
        <p:nvSpPr>
          <p:cNvPr id="12" name="Right Arrow 11"/>
          <p:cNvSpPr/>
          <p:nvPr/>
        </p:nvSpPr>
        <p:spPr>
          <a:xfrm rot="5400000">
            <a:off x="2678062" y="2586597"/>
            <a:ext cx="549619" cy="157254"/>
          </a:xfrm>
          <a:prstGeom prst="rightArrow">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3" name="Rectangle 12"/>
          <p:cNvSpPr/>
          <p:nvPr/>
        </p:nvSpPr>
        <p:spPr>
          <a:xfrm>
            <a:off x="2449556" y="2988586"/>
            <a:ext cx="1234282" cy="646331"/>
          </a:xfrm>
          <a:prstGeom prst="rect">
            <a:avLst/>
          </a:prstGeom>
        </p:spPr>
        <p:txBody>
          <a:bodyPr wrap="square">
            <a:spAutoFit/>
          </a:bodyPr>
          <a:lstStyle/>
          <a:p>
            <a:r>
              <a:rPr lang="en-CA" sz="1200" dirty="0" smtClean="0">
                <a:latin typeface="Calibri" panose="020F0502020204030204" pitchFamily="34" charset="0"/>
                <a:cs typeface="Calibri" panose="020F0502020204030204" pitchFamily="34" charset="0"/>
              </a:rPr>
              <a:t>January</a:t>
            </a:r>
          </a:p>
          <a:p>
            <a:r>
              <a:rPr lang="en-CA" sz="1200" dirty="0" smtClean="0">
                <a:latin typeface="Calibri" panose="020F0502020204030204" pitchFamily="34" charset="0"/>
                <a:cs typeface="Calibri" panose="020F0502020204030204" pitchFamily="34" charset="0"/>
              </a:rPr>
              <a:t>COMMUNICATE</a:t>
            </a:r>
          </a:p>
          <a:p>
            <a:r>
              <a:rPr lang="en-CA" sz="1200" b="1" dirty="0" smtClean="0">
                <a:latin typeface="Calibri" panose="020F0502020204030204" pitchFamily="34" charset="0"/>
                <a:cs typeface="Calibri" panose="020F0502020204030204" pitchFamily="34" charset="0"/>
              </a:rPr>
              <a:t>Cohort 2 &amp; 3</a:t>
            </a:r>
            <a:endParaRPr lang="en-CA" sz="1200" b="1" dirty="0">
              <a:latin typeface="Calibri" panose="020F0502020204030204" pitchFamily="34" charset="0"/>
              <a:cs typeface="Calibri" panose="020F0502020204030204" pitchFamily="34" charset="0"/>
            </a:endParaRPr>
          </a:p>
        </p:txBody>
      </p:sp>
      <p:sp>
        <p:nvSpPr>
          <p:cNvPr id="14" name="Right Arrow 13"/>
          <p:cNvSpPr/>
          <p:nvPr/>
        </p:nvSpPr>
        <p:spPr>
          <a:xfrm rot="5400000">
            <a:off x="2783827" y="3333822"/>
            <a:ext cx="2069819" cy="173575"/>
          </a:xfrm>
          <a:prstGeom prst="rightArrow">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5" name="Rectangle 14"/>
          <p:cNvSpPr/>
          <p:nvPr/>
        </p:nvSpPr>
        <p:spPr>
          <a:xfrm>
            <a:off x="3373560" y="4504071"/>
            <a:ext cx="959052" cy="461665"/>
          </a:xfrm>
          <a:prstGeom prst="rect">
            <a:avLst/>
          </a:prstGeom>
        </p:spPr>
        <p:txBody>
          <a:bodyPr wrap="square">
            <a:spAutoFit/>
          </a:bodyPr>
          <a:lstStyle/>
          <a:p>
            <a:r>
              <a:rPr lang="en-CA" sz="1200" dirty="0" smtClean="0">
                <a:latin typeface="Calibri" panose="020F0502020204030204" pitchFamily="34" charset="0"/>
                <a:cs typeface="Calibri" panose="020F0502020204030204" pitchFamily="34" charset="0"/>
              </a:rPr>
              <a:t>Jan. 16 &amp; 17</a:t>
            </a:r>
          </a:p>
          <a:p>
            <a:r>
              <a:rPr lang="en-CA" sz="1200" b="1" dirty="0" smtClean="0">
                <a:latin typeface="Calibri" panose="020F0502020204030204" pitchFamily="34" charset="0"/>
                <a:cs typeface="Calibri" panose="020F0502020204030204" pitchFamily="34" charset="0"/>
              </a:rPr>
              <a:t>Cohort 2</a:t>
            </a:r>
            <a:endParaRPr lang="en-CA" sz="1200" b="1" dirty="0">
              <a:latin typeface="Calibri" panose="020F0502020204030204" pitchFamily="34" charset="0"/>
              <a:cs typeface="Calibri" panose="020F0502020204030204" pitchFamily="34" charset="0"/>
            </a:endParaRPr>
          </a:p>
        </p:txBody>
      </p:sp>
      <p:sp>
        <p:nvSpPr>
          <p:cNvPr id="16" name="Rectangle 15"/>
          <p:cNvSpPr/>
          <p:nvPr/>
        </p:nvSpPr>
        <p:spPr>
          <a:xfrm>
            <a:off x="3361911" y="5602401"/>
            <a:ext cx="970701" cy="461665"/>
          </a:xfrm>
          <a:prstGeom prst="rect">
            <a:avLst/>
          </a:prstGeom>
        </p:spPr>
        <p:txBody>
          <a:bodyPr wrap="square">
            <a:spAutoFit/>
          </a:bodyPr>
          <a:lstStyle/>
          <a:p>
            <a:r>
              <a:rPr lang="en-CA" sz="1200" dirty="0">
                <a:latin typeface="Calibri" panose="020F0502020204030204" pitchFamily="34" charset="0"/>
                <a:cs typeface="Calibri" panose="020F0502020204030204" pitchFamily="34" charset="0"/>
              </a:rPr>
              <a:t>Jan. </a:t>
            </a:r>
            <a:r>
              <a:rPr lang="en-CA" sz="1200" dirty="0" smtClean="0">
                <a:latin typeface="Calibri" panose="020F0502020204030204" pitchFamily="34" charset="0"/>
                <a:cs typeface="Calibri" panose="020F0502020204030204" pitchFamily="34" charset="0"/>
              </a:rPr>
              <a:t>18 </a:t>
            </a:r>
            <a:r>
              <a:rPr lang="en-CA" sz="1200" dirty="0">
                <a:latin typeface="Calibri" panose="020F0502020204030204" pitchFamily="34" charset="0"/>
                <a:cs typeface="Calibri" panose="020F0502020204030204" pitchFamily="34" charset="0"/>
              </a:rPr>
              <a:t>&amp; </a:t>
            </a:r>
            <a:r>
              <a:rPr lang="en-CA" sz="1200" dirty="0" smtClean="0">
                <a:latin typeface="Calibri" panose="020F0502020204030204" pitchFamily="34" charset="0"/>
                <a:cs typeface="Calibri" panose="020F0502020204030204" pitchFamily="34" charset="0"/>
              </a:rPr>
              <a:t>19</a:t>
            </a:r>
            <a:endParaRPr lang="en-CA" sz="1200" dirty="0">
              <a:latin typeface="Calibri" panose="020F0502020204030204" pitchFamily="34" charset="0"/>
              <a:cs typeface="Calibri" panose="020F0502020204030204" pitchFamily="34" charset="0"/>
            </a:endParaRPr>
          </a:p>
          <a:p>
            <a:r>
              <a:rPr lang="en-CA" sz="1200" b="1" dirty="0">
                <a:latin typeface="Calibri" panose="020F0502020204030204" pitchFamily="34" charset="0"/>
                <a:cs typeface="Calibri" panose="020F0502020204030204" pitchFamily="34" charset="0"/>
              </a:rPr>
              <a:t>Cohort </a:t>
            </a:r>
            <a:r>
              <a:rPr lang="en-CA" sz="1200" b="1" dirty="0" smtClean="0">
                <a:latin typeface="Calibri" panose="020F0502020204030204" pitchFamily="34" charset="0"/>
                <a:cs typeface="Calibri" panose="020F0502020204030204" pitchFamily="34" charset="0"/>
              </a:rPr>
              <a:t>3</a:t>
            </a:r>
            <a:endParaRPr lang="en-CA" sz="1200" b="1" dirty="0">
              <a:latin typeface="Calibri" panose="020F0502020204030204" pitchFamily="34" charset="0"/>
              <a:cs typeface="Calibri" panose="020F0502020204030204" pitchFamily="34" charset="0"/>
            </a:endParaRPr>
          </a:p>
        </p:txBody>
      </p:sp>
      <p:pic>
        <p:nvPicPr>
          <p:cNvPr id="17" name="Picture 16"/>
          <p:cNvPicPr>
            <a:picLocks noChangeAspect="1"/>
          </p:cNvPicPr>
          <p:nvPr/>
        </p:nvPicPr>
        <p:blipFill>
          <a:blip r:embed="rId2"/>
          <a:stretch>
            <a:fillRect/>
          </a:stretch>
        </p:blipFill>
        <p:spPr>
          <a:xfrm>
            <a:off x="3374958" y="4912920"/>
            <a:ext cx="460023" cy="700651"/>
          </a:xfrm>
          <a:prstGeom prst="rect">
            <a:avLst/>
          </a:prstGeom>
        </p:spPr>
      </p:pic>
      <p:pic>
        <p:nvPicPr>
          <p:cNvPr id="18" name="Picture 17"/>
          <p:cNvPicPr>
            <a:picLocks noChangeAspect="1"/>
          </p:cNvPicPr>
          <p:nvPr/>
        </p:nvPicPr>
        <p:blipFill>
          <a:blip r:embed="rId3"/>
          <a:stretch>
            <a:fillRect/>
          </a:stretch>
        </p:blipFill>
        <p:spPr>
          <a:xfrm>
            <a:off x="3834981" y="4959442"/>
            <a:ext cx="392732" cy="635202"/>
          </a:xfrm>
          <a:prstGeom prst="rect">
            <a:avLst/>
          </a:prstGeom>
        </p:spPr>
      </p:pic>
      <p:pic>
        <p:nvPicPr>
          <p:cNvPr id="19" name="Picture 18"/>
          <p:cNvPicPr>
            <a:picLocks noChangeAspect="1"/>
          </p:cNvPicPr>
          <p:nvPr/>
        </p:nvPicPr>
        <p:blipFill>
          <a:blip r:embed="rId2"/>
          <a:stretch>
            <a:fillRect/>
          </a:stretch>
        </p:blipFill>
        <p:spPr>
          <a:xfrm>
            <a:off x="3358714" y="6050015"/>
            <a:ext cx="460023" cy="700651"/>
          </a:xfrm>
          <a:prstGeom prst="rect">
            <a:avLst/>
          </a:prstGeom>
        </p:spPr>
      </p:pic>
      <p:pic>
        <p:nvPicPr>
          <p:cNvPr id="20" name="Picture 19"/>
          <p:cNvPicPr>
            <a:picLocks noChangeAspect="1"/>
          </p:cNvPicPr>
          <p:nvPr/>
        </p:nvPicPr>
        <p:blipFill>
          <a:blip r:embed="rId3"/>
          <a:stretch>
            <a:fillRect/>
          </a:stretch>
        </p:blipFill>
        <p:spPr>
          <a:xfrm>
            <a:off x="3818737" y="6096537"/>
            <a:ext cx="392732" cy="635202"/>
          </a:xfrm>
          <a:prstGeom prst="rect">
            <a:avLst/>
          </a:prstGeom>
        </p:spPr>
      </p:pic>
      <p:sp>
        <p:nvSpPr>
          <p:cNvPr id="21" name="Right Arrow 20"/>
          <p:cNvSpPr/>
          <p:nvPr/>
        </p:nvSpPr>
        <p:spPr>
          <a:xfrm rot="5400000">
            <a:off x="4404448" y="2581883"/>
            <a:ext cx="549619" cy="157254"/>
          </a:xfrm>
          <a:prstGeom prst="rightArrow">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2" name="Rectangle 21"/>
          <p:cNvSpPr/>
          <p:nvPr/>
        </p:nvSpPr>
        <p:spPr>
          <a:xfrm>
            <a:off x="4114568" y="3001191"/>
            <a:ext cx="1361061" cy="1200329"/>
          </a:xfrm>
          <a:prstGeom prst="rect">
            <a:avLst/>
          </a:prstGeom>
        </p:spPr>
        <p:txBody>
          <a:bodyPr wrap="square">
            <a:spAutoFit/>
          </a:bodyPr>
          <a:lstStyle/>
          <a:p>
            <a:r>
              <a:rPr lang="en-CA" sz="1200" dirty="0" smtClean="0">
                <a:latin typeface="Calibri" panose="020F0502020204030204" pitchFamily="34" charset="0"/>
                <a:cs typeface="Calibri" panose="020F0502020204030204" pitchFamily="34" charset="0"/>
              </a:rPr>
              <a:t>Jan. through April</a:t>
            </a:r>
            <a:endParaRPr lang="en-CA" sz="1200" dirty="0">
              <a:latin typeface="Calibri" panose="020F0502020204030204" pitchFamily="34" charset="0"/>
              <a:cs typeface="Calibri" panose="020F0502020204030204" pitchFamily="34" charset="0"/>
            </a:endParaRPr>
          </a:p>
          <a:p>
            <a:r>
              <a:rPr lang="en-CA" sz="1200" dirty="0" smtClean="0">
                <a:latin typeface="Calibri" panose="020F0502020204030204" pitchFamily="34" charset="0"/>
                <a:cs typeface="Calibri" panose="020F0502020204030204" pitchFamily="34" charset="0"/>
              </a:rPr>
              <a:t>GUIDING COALITION</a:t>
            </a:r>
          </a:p>
          <a:p>
            <a:r>
              <a:rPr lang="en-CA" sz="1200" dirty="0" smtClean="0">
                <a:latin typeface="Calibri" panose="020F0502020204030204" pitchFamily="34" charset="0"/>
                <a:cs typeface="Calibri" panose="020F0502020204030204" pitchFamily="34" charset="0"/>
              </a:rPr>
              <a:t>         &amp;</a:t>
            </a:r>
          </a:p>
          <a:p>
            <a:r>
              <a:rPr lang="en-CA" sz="1200" dirty="0" smtClean="0">
                <a:latin typeface="Calibri" panose="020F0502020204030204" pitchFamily="34" charset="0"/>
                <a:cs typeface="Calibri" panose="020F0502020204030204" pitchFamily="34" charset="0"/>
              </a:rPr>
              <a:t>CHECK INS</a:t>
            </a:r>
            <a:endParaRPr lang="en-CA" sz="1200" dirty="0">
              <a:latin typeface="Calibri" panose="020F0502020204030204" pitchFamily="34" charset="0"/>
              <a:cs typeface="Calibri" panose="020F0502020204030204" pitchFamily="34" charset="0"/>
            </a:endParaRPr>
          </a:p>
          <a:p>
            <a:r>
              <a:rPr lang="en-CA" sz="1200" b="1" dirty="0">
                <a:latin typeface="Calibri" panose="020F0502020204030204" pitchFamily="34" charset="0"/>
                <a:cs typeface="Calibri" panose="020F0502020204030204" pitchFamily="34" charset="0"/>
              </a:rPr>
              <a:t>Cohort </a:t>
            </a:r>
            <a:r>
              <a:rPr lang="en-CA" sz="1200" b="1" dirty="0" smtClean="0">
                <a:latin typeface="Calibri" panose="020F0502020204030204" pitchFamily="34" charset="0"/>
                <a:cs typeface="Calibri" panose="020F0502020204030204" pitchFamily="34" charset="0"/>
              </a:rPr>
              <a:t>1, 2 </a:t>
            </a:r>
            <a:r>
              <a:rPr lang="en-CA" sz="1200" b="1" dirty="0">
                <a:latin typeface="Calibri" panose="020F0502020204030204" pitchFamily="34" charset="0"/>
                <a:cs typeface="Calibri" panose="020F0502020204030204" pitchFamily="34" charset="0"/>
              </a:rPr>
              <a:t>&amp; 3</a:t>
            </a:r>
          </a:p>
        </p:txBody>
      </p:sp>
      <p:sp>
        <p:nvSpPr>
          <p:cNvPr id="23" name="Rectangle 22"/>
          <p:cNvSpPr/>
          <p:nvPr/>
        </p:nvSpPr>
        <p:spPr>
          <a:xfrm>
            <a:off x="9183718" y="3001191"/>
            <a:ext cx="1685365" cy="1477328"/>
          </a:xfrm>
          <a:prstGeom prst="rect">
            <a:avLst/>
          </a:prstGeom>
        </p:spPr>
        <p:txBody>
          <a:bodyPr wrap="square">
            <a:spAutoFit/>
          </a:bodyPr>
          <a:lstStyle/>
          <a:p>
            <a:r>
              <a:rPr lang="en-CA" sz="1200" dirty="0" smtClean="0">
                <a:latin typeface="Calibri" panose="020F0502020204030204" pitchFamily="34" charset="0"/>
                <a:cs typeface="Calibri" panose="020F0502020204030204" pitchFamily="34" charset="0"/>
              </a:rPr>
              <a:t>May 2018</a:t>
            </a:r>
            <a:endParaRPr lang="en-CA" sz="1200" dirty="0">
              <a:latin typeface="Calibri" panose="020F0502020204030204" pitchFamily="34" charset="0"/>
              <a:cs typeface="Calibri" panose="020F0502020204030204" pitchFamily="34" charset="0"/>
            </a:endParaRPr>
          </a:p>
          <a:p>
            <a:r>
              <a:rPr lang="en-CA" sz="1200" dirty="0" smtClean="0">
                <a:latin typeface="Calibri" panose="020F0502020204030204" pitchFamily="34" charset="0"/>
                <a:cs typeface="Calibri" panose="020F0502020204030204" pitchFamily="34" charset="0"/>
              </a:rPr>
              <a:t>Cohort 2</a:t>
            </a:r>
          </a:p>
          <a:p>
            <a:endParaRPr lang="en-CA" dirty="0">
              <a:latin typeface="Calibri" panose="020F0502020204030204" pitchFamily="34" charset="0"/>
              <a:cs typeface="Calibri" panose="020F0502020204030204" pitchFamily="34" charset="0"/>
            </a:endParaRPr>
          </a:p>
          <a:p>
            <a:endParaRPr lang="en-CA" dirty="0" smtClean="0">
              <a:latin typeface="Calibri" panose="020F0502020204030204" pitchFamily="34" charset="0"/>
              <a:cs typeface="Calibri" panose="020F0502020204030204" pitchFamily="34" charset="0"/>
            </a:endParaRPr>
          </a:p>
          <a:p>
            <a:endParaRPr lang="en-CA" dirty="0">
              <a:latin typeface="Calibri" panose="020F0502020204030204" pitchFamily="34" charset="0"/>
              <a:cs typeface="Calibri" panose="020F0502020204030204" pitchFamily="34" charset="0"/>
            </a:endParaRPr>
          </a:p>
          <a:p>
            <a:r>
              <a:rPr lang="en-CA" sz="1200" dirty="0">
                <a:latin typeface="Calibri" panose="020F0502020204030204" pitchFamily="34" charset="0"/>
                <a:cs typeface="Calibri" panose="020F0502020204030204" pitchFamily="34" charset="0"/>
              </a:rPr>
              <a:t>Cohort </a:t>
            </a:r>
            <a:r>
              <a:rPr lang="en-CA" sz="1200" dirty="0" smtClean="0">
                <a:latin typeface="Calibri" panose="020F0502020204030204" pitchFamily="34" charset="0"/>
                <a:cs typeface="Calibri" panose="020F0502020204030204" pitchFamily="34" charset="0"/>
              </a:rPr>
              <a:t>3</a:t>
            </a:r>
            <a:endParaRPr lang="en-CA" sz="1200" dirty="0">
              <a:latin typeface="Calibri" panose="020F0502020204030204" pitchFamily="34" charset="0"/>
              <a:cs typeface="Calibri" panose="020F0502020204030204" pitchFamily="34" charset="0"/>
            </a:endParaRPr>
          </a:p>
        </p:txBody>
      </p:sp>
      <p:pic>
        <p:nvPicPr>
          <p:cNvPr id="24" name="Picture 23"/>
          <p:cNvPicPr>
            <a:picLocks noChangeAspect="1"/>
          </p:cNvPicPr>
          <p:nvPr/>
        </p:nvPicPr>
        <p:blipFill>
          <a:blip r:embed="rId4"/>
          <a:stretch>
            <a:fillRect/>
          </a:stretch>
        </p:blipFill>
        <p:spPr>
          <a:xfrm>
            <a:off x="9173685" y="3402895"/>
            <a:ext cx="402616" cy="651855"/>
          </a:xfrm>
          <a:prstGeom prst="rect">
            <a:avLst/>
          </a:prstGeom>
        </p:spPr>
      </p:pic>
      <p:pic>
        <p:nvPicPr>
          <p:cNvPr id="25" name="Picture 24"/>
          <p:cNvPicPr>
            <a:picLocks noChangeAspect="1"/>
          </p:cNvPicPr>
          <p:nvPr/>
        </p:nvPicPr>
        <p:blipFill>
          <a:blip r:embed="rId4"/>
          <a:stretch>
            <a:fillRect/>
          </a:stretch>
        </p:blipFill>
        <p:spPr>
          <a:xfrm>
            <a:off x="9576301" y="3402895"/>
            <a:ext cx="402616" cy="651855"/>
          </a:xfrm>
          <a:prstGeom prst="rect">
            <a:avLst/>
          </a:prstGeom>
        </p:spPr>
      </p:pic>
      <p:pic>
        <p:nvPicPr>
          <p:cNvPr id="26" name="Picture 25"/>
          <p:cNvPicPr>
            <a:picLocks noChangeAspect="1"/>
          </p:cNvPicPr>
          <p:nvPr/>
        </p:nvPicPr>
        <p:blipFill>
          <a:blip r:embed="rId4"/>
          <a:stretch>
            <a:fillRect/>
          </a:stretch>
        </p:blipFill>
        <p:spPr>
          <a:xfrm>
            <a:off x="9223178" y="4511828"/>
            <a:ext cx="402616" cy="651855"/>
          </a:xfrm>
          <a:prstGeom prst="rect">
            <a:avLst/>
          </a:prstGeom>
        </p:spPr>
      </p:pic>
      <p:pic>
        <p:nvPicPr>
          <p:cNvPr id="27" name="Picture 26"/>
          <p:cNvPicPr>
            <a:picLocks noChangeAspect="1"/>
          </p:cNvPicPr>
          <p:nvPr/>
        </p:nvPicPr>
        <p:blipFill>
          <a:blip r:embed="rId4"/>
          <a:stretch>
            <a:fillRect/>
          </a:stretch>
        </p:blipFill>
        <p:spPr>
          <a:xfrm>
            <a:off x="9623785" y="4511827"/>
            <a:ext cx="402616" cy="651855"/>
          </a:xfrm>
          <a:prstGeom prst="rect">
            <a:avLst/>
          </a:prstGeom>
        </p:spPr>
      </p:pic>
      <p:sp>
        <p:nvSpPr>
          <p:cNvPr id="28" name="TextBox 27"/>
          <p:cNvSpPr txBox="1"/>
          <p:nvPr/>
        </p:nvSpPr>
        <p:spPr>
          <a:xfrm>
            <a:off x="4466764" y="5424807"/>
            <a:ext cx="1575720" cy="461665"/>
          </a:xfrm>
          <a:prstGeom prst="rect">
            <a:avLst/>
          </a:prstGeom>
          <a:noFill/>
        </p:spPr>
        <p:txBody>
          <a:bodyPr wrap="square" rtlCol="0">
            <a:spAutoFit/>
          </a:bodyPr>
          <a:lstStyle/>
          <a:p>
            <a:pPr algn="ctr"/>
            <a:r>
              <a:rPr lang="en-CA" sz="1200" dirty="0" smtClean="0">
                <a:latin typeface="Calibri" panose="020F0502020204030204" pitchFamily="34" charset="0"/>
                <a:cs typeface="Calibri" panose="020F0502020204030204" pitchFamily="34" charset="0"/>
              </a:rPr>
              <a:t>All SSRSB divisions involved</a:t>
            </a:r>
            <a:endParaRPr lang="en-CA" sz="1200" dirty="0">
              <a:latin typeface="Calibri" panose="020F0502020204030204" pitchFamily="34" charset="0"/>
              <a:cs typeface="Calibri" panose="020F0502020204030204" pitchFamily="34" charset="0"/>
            </a:endParaRPr>
          </a:p>
        </p:txBody>
      </p:sp>
      <p:sp>
        <p:nvSpPr>
          <p:cNvPr id="30" name="TextBox 29"/>
          <p:cNvSpPr txBox="1"/>
          <p:nvPr/>
        </p:nvSpPr>
        <p:spPr>
          <a:xfrm>
            <a:off x="4267419" y="5193975"/>
            <a:ext cx="448465" cy="923330"/>
          </a:xfrm>
          <a:prstGeom prst="rect">
            <a:avLst/>
          </a:prstGeom>
          <a:noFill/>
        </p:spPr>
        <p:txBody>
          <a:bodyPr wrap="square" rtlCol="0">
            <a:spAutoFit/>
          </a:bodyPr>
          <a:lstStyle/>
          <a:p>
            <a:r>
              <a:rPr lang="en-CA" sz="5400" dirty="0" smtClean="0"/>
              <a:t>{</a:t>
            </a:r>
            <a:endParaRPr lang="en-CA" sz="5400" dirty="0"/>
          </a:p>
        </p:txBody>
      </p:sp>
      <p:sp>
        <p:nvSpPr>
          <p:cNvPr id="31" name="TextBox 30"/>
          <p:cNvSpPr txBox="1"/>
          <p:nvPr/>
        </p:nvSpPr>
        <p:spPr>
          <a:xfrm>
            <a:off x="10117886" y="3965557"/>
            <a:ext cx="1271872" cy="461665"/>
          </a:xfrm>
          <a:prstGeom prst="rect">
            <a:avLst/>
          </a:prstGeom>
          <a:noFill/>
        </p:spPr>
        <p:txBody>
          <a:bodyPr wrap="square" rtlCol="0">
            <a:spAutoFit/>
          </a:bodyPr>
          <a:lstStyle/>
          <a:p>
            <a:pPr algn="ctr"/>
            <a:r>
              <a:rPr lang="en-CA" sz="1200" dirty="0" smtClean="0">
                <a:latin typeface="Calibri" panose="020F0502020204030204" pitchFamily="34" charset="0"/>
                <a:cs typeface="Calibri" panose="020F0502020204030204" pitchFamily="34" charset="0"/>
              </a:rPr>
              <a:t>All SSRSB divisions involved</a:t>
            </a:r>
            <a:endParaRPr lang="en-CA" sz="1200" dirty="0">
              <a:latin typeface="Calibri" panose="020F0502020204030204" pitchFamily="34" charset="0"/>
              <a:cs typeface="Calibri" panose="020F0502020204030204" pitchFamily="34" charset="0"/>
            </a:endParaRPr>
          </a:p>
        </p:txBody>
      </p:sp>
      <p:sp>
        <p:nvSpPr>
          <p:cNvPr id="33" name="Rectangle 32"/>
          <p:cNvSpPr/>
          <p:nvPr/>
        </p:nvSpPr>
        <p:spPr>
          <a:xfrm>
            <a:off x="9895727" y="3743773"/>
            <a:ext cx="429926" cy="923330"/>
          </a:xfrm>
          <a:prstGeom prst="rect">
            <a:avLst/>
          </a:prstGeom>
        </p:spPr>
        <p:txBody>
          <a:bodyPr wrap="none">
            <a:spAutoFit/>
          </a:bodyPr>
          <a:lstStyle/>
          <a:p>
            <a:r>
              <a:rPr lang="en-CA" sz="5400" dirty="0"/>
              <a:t>{</a:t>
            </a:r>
          </a:p>
        </p:txBody>
      </p:sp>
      <p:sp>
        <p:nvSpPr>
          <p:cNvPr id="34" name="Right Arrow 33"/>
          <p:cNvSpPr/>
          <p:nvPr/>
        </p:nvSpPr>
        <p:spPr>
          <a:xfrm rot="5400000">
            <a:off x="7002729" y="3330969"/>
            <a:ext cx="2069819" cy="173575"/>
          </a:xfrm>
          <a:prstGeom prst="rightArrow">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5" name="Rectangle 34"/>
          <p:cNvSpPr/>
          <p:nvPr/>
        </p:nvSpPr>
        <p:spPr>
          <a:xfrm>
            <a:off x="7397221" y="4478519"/>
            <a:ext cx="2091598" cy="646331"/>
          </a:xfrm>
          <a:prstGeom prst="rect">
            <a:avLst/>
          </a:prstGeom>
        </p:spPr>
        <p:txBody>
          <a:bodyPr wrap="square">
            <a:spAutoFit/>
          </a:bodyPr>
          <a:lstStyle/>
          <a:p>
            <a:r>
              <a:rPr lang="en-CA" sz="1200" dirty="0" smtClean="0">
                <a:latin typeface="Calibri" panose="020F0502020204030204" pitchFamily="34" charset="0"/>
                <a:cs typeface="Calibri" panose="020F0502020204030204" pitchFamily="34" charset="0"/>
              </a:rPr>
              <a:t>April</a:t>
            </a:r>
            <a:endParaRPr lang="en-CA" sz="1200" dirty="0">
              <a:latin typeface="Calibri" panose="020F0502020204030204" pitchFamily="34" charset="0"/>
              <a:cs typeface="Calibri" panose="020F0502020204030204" pitchFamily="34" charset="0"/>
            </a:endParaRPr>
          </a:p>
          <a:p>
            <a:r>
              <a:rPr lang="en-CA" sz="1200" dirty="0" smtClean="0">
                <a:latin typeface="Calibri" panose="020F0502020204030204" pitchFamily="34" charset="0"/>
                <a:cs typeface="Calibri" panose="020F0502020204030204" pitchFamily="34" charset="0"/>
              </a:rPr>
              <a:t>SUPPORTING LEARNING</a:t>
            </a:r>
            <a:endParaRPr lang="en-CA" sz="1200" dirty="0">
              <a:latin typeface="Calibri" panose="020F0502020204030204" pitchFamily="34" charset="0"/>
              <a:cs typeface="Calibri" panose="020F0502020204030204" pitchFamily="34" charset="0"/>
            </a:endParaRPr>
          </a:p>
          <a:p>
            <a:r>
              <a:rPr lang="en-CA" sz="1200" b="1" dirty="0">
                <a:latin typeface="Calibri" panose="020F0502020204030204" pitchFamily="34" charset="0"/>
                <a:cs typeface="Calibri" panose="020F0502020204030204" pitchFamily="34" charset="0"/>
              </a:rPr>
              <a:t>Cohort </a:t>
            </a:r>
            <a:r>
              <a:rPr lang="en-CA" sz="1200" b="1" dirty="0" smtClean="0">
                <a:latin typeface="Calibri" panose="020F0502020204030204" pitchFamily="34" charset="0"/>
                <a:cs typeface="Calibri" panose="020F0502020204030204" pitchFamily="34" charset="0"/>
              </a:rPr>
              <a:t>1, 2 </a:t>
            </a:r>
            <a:r>
              <a:rPr lang="en-CA" sz="1200" b="1" dirty="0">
                <a:latin typeface="Calibri" panose="020F0502020204030204" pitchFamily="34" charset="0"/>
                <a:cs typeface="Calibri" panose="020F0502020204030204" pitchFamily="34" charset="0"/>
              </a:rPr>
              <a:t>&amp; 3</a:t>
            </a:r>
          </a:p>
        </p:txBody>
      </p:sp>
      <p:sp>
        <p:nvSpPr>
          <p:cNvPr id="36" name="TextBox 35"/>
          <p:cNvSpPr txBox="1"/>
          <p:nvPr/>
        </p:nvSpPr>
        <p:spPr>
          <a:xfrm>
            <a:off x="5047088" y="2382847"/>
            <a:ext cx="2655837" cy="830997"/>
          </a:xfrm>
          <a:prstGeom prst="rect">
            <a:avLst/>
          </a:prstGeom>
          <a:noFill/>
        </p:spPr>
        <p:txBody>
          <a:bodyPr wrap="square" rtlCol="0">
            <a:spAutoFit/>
          </a:bodyPr>
          <a:lstStyle/>
          <a:p>
            <a:pPr algn="ctr"/>
            <a:r>
              <a:rPr lang="en-CA" sz="1600" b="1" dirty="0" smtClean="0">
                <a:latin typeface="Calibri" panose="020F0502020204030204" pitchFamily="34" charset="0"/>
                <a:cs typeface="Calibri" panose="020F0502020204030204" pitchFamily="34" charset="0"/>
              </a:rPr>
              <a:t>….. Practice and Network …..</a:t>
            </a:r>
          </a:p>
          <a:p>
            <a:pPr algn="ctr"/>
            <a:r>
              <a:rPr lang="en-CA" sz="1600" b="1" dirty="0" smtClean="0">
                <a:latin typeface="Calibri" panose="020F0502020204030204" pitchFamily="34" charset="0"/>
                <a:cs typeface="Calibri" panose="020F0502020204030204" pitchFamily="34" charset="0"/>
              </a:rPr>
              <a:t>Build Capacity </a:t>
            </a:r>
          </a:p>
          <a:p>
            <a:pPr algn="ctr"/>
            <a:r>
              <a:rPr lang="en-CA" sz="1600" b="1" dirty="0" smtClean="0">
                <a:latin typeface="Calibri" panose="020F0502020204030204" pitchFamily="34" charset="0"/>
                <a:cs typeface="Calibri" panose="020F0502020204030204" pitchFamily="34" charset="0"/>
              </a:rPr>
              <a:t>&amp; Monitor Progress</a:t>
            </a:r>
            <a:endParaRPr lang="en-CA" sz="1600" b="1" dirty="0">
              <a:latin typeface="Calibri" panose="020F0502020204030204" pitchFamily="34" charset="0"/>
              <a:cs typeface="Calibri" panose="020F0502020204030204" pitchFamily="34" charset="0"/>
            </a:endParaRPr>
          </a:p>
        </p:txBody>
      </p:sp>
      <p:sp>
        <p:nvSpPr>
          <p:cNvPr id="37" name="Right Arrow 36"/>
          <p:cNvSpPr/>
          <p:nvPr/>
        </p:nvSpPr>
        <p:spPr>
          <a:xfrm rot="5400000">
            <a:off x="9273993" y="2588141"/>
            <a:ext cx="549619" cy="157254"/>
          </a:xfrm>
          <a:prstGeom prst="rightArrow">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8" name="TextBox 37"/>
          <p:cNvSpPr txBox="1"/>
          <p:nvPr/>
        </p:nvSpPr>
        <p:spPr>
          <a:xfrm>
            <a:off x="10653162" y="1713706"/>
            <a:ext cx="1124366" cy="1600438"/>
          </a:xfrm>
          <a:prstGeom prst="rect">
            <a:avLst/>
          </a:prstGeom>
          <a:noFill/>
        </p:spPr>
        <p:txBody>
          <a:bodyPr wrap="square" rtlCol="0">
            <a:spAutoFit/>
          </a:bodyPr>
          <a:lstStyle/>
          <a:p>
            <a:r>
              <a:rPr lang="en-CA" sz="1400" b="1" dirty="0" smtClean="0">
                <a:latin typeface="Calibri" panose="020F0502020204030204" pitchFamily="34" charset="0"/>
                <a:cs typeface="Calibri" panose="020F0502020204030204" pitchFamily="34" charset="0"/>
              </a:rPr>
              <a:t>2018 / 2019</a:t>
            </a:r>
          </a:p>
          <a:p>
            <a:endParaRPr lang="en-CA" sz="1400" b="1" dirty="0">
              <a:latin typeface="Calibri" panose="020F0502020204030204" pitchFamily="34" charset="0"/>
              <a:cs typeface="Calibri" panose="020F0502020204030204" pitchFamily="34" charset="0"/>
            </a:endParaRPr>
          </a:p>
          <a:p>
            <a:r>
              <a:rPr lang="en-CA" sz="1400" b="1" dirty="0" smtClean="0">
                <a:latin typeface="Calibri" panose="020F0502020204030204" pitchFamily="34" charset="0"/>
                <a:cs typeface="Calibri" panose="020F0502020204030204" pitchFamily="34" charset="0"/>
              </a:rPr>
              <a:t>2019 / 2020</a:t>
            </a:r>
          </a:p>
          <a:p>
            <a:endParaRPr lang="en-CA" sz="1400" b="1" dirty="0">
              <a:latin typeface="Calibri" panose="020F0502020204030204" pitchFamily="34" charset="0"/>
              <a:cs typeface="Calibri" panose="020F0502020204030204" pitchFamily="34" charset="0"/>
            </a:endParaRPr>
          </a:p>
          <a:p>
            <a:r>
              <a:rPr lang="en-CA" sz="1400" b="1" dirty="0" smtClean="0">
                <a:latin typeface="Calibri" panose="020F0502020204030204" pitchFamily="34" charset="0"/>
                <a:cs typeface="Calibri" panose="020F0502020204030204" pitchFamily="34" charset="0"/>
              </a:rPr>
              <a:t>2020 / 2021</a:t>
            </a:r>
          </a:p>
          <a:p>
            <a:endParaRPr lang="en-CA" sz="1400" b="1" dirty="0">
              <a:latin typeface="Calibri" panose="020F0502020204030204" pitchFamily="34" charset="0"/>
              <a:cs typeface="Calibri" panose="020F0502020204030204" pitchFamily="34" charset="0"/>
            </a:endParaRPr>
          </a:p>
          <a:p>
            <a:r>
              <a:rPr lang="en-CA" sz="1400" b="1" dirty="0" smtClean="0">
                <a:latin typeface="Calibri" panose="020F0502020204030204" pitchFamily="34" charset="0"/>
                <a:cs typeface="Calibri" panose="020F0502020204030204" pitchFamily="34" charset="0"/>
              </a:rPr>
              <a:t>???????????</a:t>
            </a:r>
            <a:endParaRPr lang="en-CA" sz="1400" b="1" dirty="0">
              <a:latin typeface="Calibri" panose="020F0502020204030204" pitchFamily="34" charset="0"/>
              <a:cs typeface="Calibri" panose="020F0502020204030204" pitchFamily="34" charset="0"/>
            </a:endParaRPr>
          </a:p>
        </p:txBody>
      </p:sp>
      <p:sp>
        <p:nvSpPr>
          <p:cNvPr id="2" name="TextBox 1"/>
          <p:cNvSpPr txBox="1"/>
          <p:nvPr/>
        </p:nvSpPr>
        <p:spPr>
          <a:xfrm>
            <a:off x="257337" y="1510284"/>
            <a:ext cx="3294057" cy="646331"/>
          </a:xfrm>
          <a:prstGeom prst="rect">
            <a:avLst/>
          </a:prstGeom>
          <a:noFill/>
        </p:spPr>
        <p:txBody>
          <a:bodyPr wrap="square" rtlCol="0">
            <a:spAutoFit/>
          </a:bodyPr>
          <a:lstStyle/>
          <a:p>
            <a:pPr marL="285750" indent="-285750">
              <a:buFont typeface="Wingdings" panose="05000000000000000000" pitchFamily="2" charset="2"/>
              <a:buChar char="§"/>
            </a:pPr>
            <a:r>
              <a:rPr lang="en-CA" dirty="0" smtClean="0">
                <a:latin typeface="Calibri" panose="020F0502020204030204" pitchFamily="34" charset="0"/>
                <a:cs typeface="Calibri" panose="020F0502020204030204" pitchFamily="34" charset="0"/>
              </a:rPr>
              <a:t>Elected Board exposure</a:t>
            </a:r>
          </a:p>
          <a:p>
            <a:pPr marL="285750" indent="-285750">
              <a:buFont typeface="Wingdings" panose="05000000000000000000" pitchFamily="2" charset="2"/>
              <a:buChar char="§"/>
            </a:pPr>
            <a:r>
              <a:rPr lang="en-CA" dirty="0" smtClean="0">
                <a:latin typeface="Calibri" panose="020F0502020204030204" pitchFamily="34" charset="0"/>
                <a:cs typeface="Calibri" panose="020F0502020204030204" pitchFamily="34" charset="0"/>
              </a:rPr>
              <a:t>Singular schools starting</a:t>
            </a:r>
            <a:endParaRPr lang="en-CA" dirty="0">
              <a:latin typeface="Calibri" panose="020F0502020204030204" pitchFamily="34" charset="0"/>
              <a:cs typeface="Calibri" panose="020F0502020204030204" pitchFamily="34" charset="0"/>
            </a:endParaRPr>
          </a:p>
        </p:txBody>
      </p:sp>
      <p:sp>
        <p:nvSpPr>
          <p:cNvPr id="29" name="Oval 28"/>
          <p:cNvSpPr/>
          <p:nvPr/>
        </p:nvSpPr>
        <p:spPr>
          <a:xfrm>
            <a:off x="1302918" y="3477149"/>
            <a:ext cx="1058629" cy="53851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39" name="Straight Arrow Connector 38"/>
          <p:cNvCxnSpPr/>
          <p:nvPr/>
        </p:nvCxnSpPr>
        <p:spPr>
          <a:xfrm flipH="1">
            <a:off x="1257592" y="4015663"/>
            <a:ext cx="445466" cy="49616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257337" y="4504071"/>
            <a:ext cx="1445721" cy="1200329"/>
          </a:xfrm>
          <a:prstGeom prst="rect">
            <a:avLst/>
          </a:prstGeom>
          <a:noFill/>
        </p:spPr>
        <p:txBody>
          <a:bodyPr wrap="square" rtlCol="0">
            <a:spAutoFit/>
          </a:bodyPr>
          <a:lstStyle/>
          <a:p>
            <a:r>
              <a:rPr lang="en-CA" dirty="0" smtClean="0">
                <a:solidFill>
                  <a:srgbClr val="FF0000"/>
                </a:solidFill>
              </a:rPr>
              <a:t>“SELECTIVE”INVITATION</a:t>
            </a:r>
          </a:p>
          <a:p>
            <a:r>
              <a:rPr lang="en-CA" dirty="0" smtClean="0">
                <a:solidFill>
                  <a:srgbClr val="FF0000"/>
                </a:solidFill>
              </a:rPr>
              <a:t>ACROSS </a:t>
            </a:r>
          </a:p>
          <a:p>
            <a:r>
              <a:rPr lang="en-CA" dirty="0" smtClean="0">
                <a:solidFill>
                  <a:srgbClr val="FF0000"/>
                </a:solidFill>
              </a:rPr>
              <a:t>DIVISIONS</a:t>
            </a:r>
            <a:endParaRPr lang="en-CA" dirty="0">
              <a:solidFill>
                <a:srgbClr val="FF0000"/>
              </a:solidFill>
            </a:endParaRPr>
          </a:p>
        </p:txBody>
      </p:sp>
    </p:spTree>
    <p:extLst>
      <p:ext uri="{BB962C8B-B14F-4D97-AF65-F5344CB8AC3E}">
        <p14:creationId xmlns:p14="http://schemas.microsoft.com/office/powerpoint/2010/main" val="18849737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006690D-D089-447D-8439-55F2979C7CAC}" type="slidenum">
              <a:rPr lang="en-CA" smtClean="0"/>
              <a:t>12</a:t>
            </a:fld>
            <a:endParaRPr lang="en-CA" dirty="0"/>
          </a:p>
        </p:txBody>
      </p:sp>
      <p:pic>
        <p:nvPicPr>
          <p:cNvPr id="5" name="Picture 4" descr="Image result for so now what?"/>
          <p:cNvPicPr/>
          <p:nvPr/>
        </p:nvPicPr>
        <p:blipFill>
          <a:blip r:embed="rId3">
            <a:extLst>
              <a:ext uri="{28A0092B-C50C-407E-A947-70E740481C1C}">
                <a14:useLocalDpi xmlns:a14="http://schemas.microsoft.com/office/drawing/2010/main" val="0"/>
              </a:ext>
            </a:extLst>
          </a:blip>
          <a:srcRect/>
          <a:stretch>
            <a:fillRect/>
          </a:stretch>
        </p:blipFill>
        <p:spPr bwMode="auto">
          <a:xfrm>
            <a:off x="181584" y="179583"/>
            <a:ext cx="11828834" cy="6435706"/>
          </a:xfrm>
          <a:prstGeom prst="rect">
            <a:avLst/>
          </a:prstGeom>
          <a:noFill/>
          <a:ln>
            <a:noFill/>
          </a:ln>
        </p:spPr>
      </p:pic>
    </p:spTree>
    <p:extLst>
      <p:ext uri="{BB962C8B-B14F-4D97-AF65-F5344CB8AC3E}">
        <p14:creationId xmlns:p14="http://schemas.microsoft.com/office/powerpoint/2010/main" val="25295003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006690D-D089-447D-8439-55F2979C7CAC}" type="slidenum">
              <a:rPr lang="en-CA" smtClean="0"/>
              <a:t>13</a:t>
            </a:fld>
            <a:endParaRPr lang="en-CA" dirty="0"/>
          </a:p>
        </p:txBody>
      </p:sp>
      <p:sp>
        <p:nvSpPr>
          <p:cNvPr id="3" name="TextBox 2"/>
          <p:cNvSpPr txBox="1"/>
          <p:nvPr/>
        </p:nvSpPr>
        <p:spPr>
          <a:xfrm>
            <a:off x="553298" y="1675443"/>
            <a:ext cx="11281483" cy="5078313"/>
          </a:xfrm>
          <a:prstGeom prst="rect">
            <a:avLst/>
          </a:prstGeom>
          <a:noFill/>
        </p:spPr>
        <p:txBody>
          <a:bodyPr wrap="square" rtlCol="0">
            <a:spAutoFit/>
          </a:bodyPr>
          <a:lstStyle/>
          <a:p>
            <a:r>
              <a:rPr lang="en-CA" b="1" dirty="0">
                <a:latin typeface="Calibri" panose="020F0502020204030204" pitchFamily="34" charset="0"/>
                <a:cs typeface="Calibri" panose="020F0502020204030204" pitchFamily="34" charset="0"/>
              </a:rPr>
              <a:t>A</a:t>
            </a:r>
            <a:r>
              <a:rPr lang="en-CA" b="1" dirty="0" smtClean="0">
                <a:latin typeface="Calibri" panose="020F0502020204030204" pitchFamily="34" charset="0"/>
                <a:cs typeface="Calibri" panose="020F0502020204030204" pitchFamily="34" charset="0"/>
              </a:rPr>
              <a:t> WHOLE-PERSON APPROACH and CURRICULUM</a:t>
            </a:r>
          </a:p>
          <a:p>
            <a:pPr marL="447675" indent="-447675"/>
            <a:r>
              <a:rPr lang="en-CA" dirty="0" smtClean="0">
                <a:latin typeface="Calibri" panose="020F0502020204030204" pitchFamily="34" charset="0"/>
                <a:cs typeface="Calibri" panose="020F0502020204030204" pitchFamily="34" charset="0"/>
              </a:rPr>
              <a:t>	Social </a:t>
            </a:r>
            <a:r>
              <a:rPr lang="en-CA" dirty="0">
                <a:latin typeface="Calibri" panose="020F0502020204030204" pitchFamily="34" charset="0"/>
                <a:cs typeface="Calibri" panose="020F0502020204030204" pitchFamily="34" charset="0"/>
              </a:rPr>
              <a:t>and Emotional Learning – non-cognitive factors are as important as cognitive </a:t>
            </a:r>
            <a:r>
              <a:rPr lang="en-CA" dirty="0" smtClean="0">
                <a:latin typeface="Calibri" panose="020F0502020204030204" pitchFamily="34" charset="0"/>
                <a:cs typeface="Calibri" panose="020F0502020204030204" pitchFamily="34" charset="0"/>
              </a:rPr>
              <a:t>factors.</a:t>
            </a:r>
            <a:endParaRPr lang="en-CA" dirty="0">
              <a:latin typeface="Calibri" panose="020F0502020204030204" pitchFamily="34" charset="0"/>
              <a:cs typeface="Calibri" panose="020F0502020204030204" pitchFamily="34" charset="0"/>
            </a:endParaRPr>
          </a:p>
          <a:p>
            <a:r>
              <a:rPr lang="en-CA" b="1" dirty="0" smtClean="0">
                <a:latin typeface="Calibri" panose="020F0502020204030204" pitchFamily="34" charset="0"/>
                <a:cs typeface="Calibri" panose="020F0502020204030204" pitchFamily="34" charset="0"/>
              </a:rPr>
              <a:t>THE IMPORTANCE OF RELATIONSHIPS IN DEVELOPMENT AND LEARNING</a:t>
            </a:r>
          </a:p>
          <a:p>
            <a:pPr marL="447675" indent="-447675"/>
            <a:r>
              <a:rPr lang="en-CA" dirty="0" smtClean="0">
                <a:latin typeface="Calibri" panose="020F0502020204030204" pitchFamily="34" charset="0"/>
                <a:cs typeface="Calibri" panose="020F0502020204030204" pitchFamily="34" charset="0"/>
              </a:rPr>
              <a:t>	The quality of the bond between people as a key to learning and healthy development. </a:t>
            </a:r>
          </a:p>
          <a:p>
            <a:r>
              <a:rPr lang="en-CA" b="1" dirty="0" smtClean="0">
                <a:latin typeface="Calibri" panose="020F0502020204030204" pitchFamily="34" charset="0"/>
                <a:cs typeface="Calibri" panose="020F0502020204030204" pitchFamily="34" charset="0"/>
              </a:rPr>
              <a:t>A WHOLE-SYSTEM APPROACH</a:t>
            </a:r>
          </a:p>
          <a:p>
            <a:pPr marL="447675" indent="-447675"/>
            <a:r>
              <a:rPr lang="en-CA" dirty="0" smtClean="0">
                <a:latin typeface="Calibri" panose="020F0502020204030204" pitchFamily="34" charset="0"/>
                <a:cs typeface="Calibri" panose="020F0502020204030204" pitchFamily="34" charset="0"/>
              </a:rPr>
              <a:t>	Creating a positive place to work and learn – sense of belonging, being connected, creating community, repairing harm.</a:t>
            </a:r>
          </a:p>
          <a:p>
            <a:r>
              <a:rPr lang="en-CA" b="1" dirty="0" smtClean="0">
                <a:latin typeface="Calibri" panose="020F0502020204030204" pitchFamily="34" charset="0"/>
                <a:cs typeface="Calibri" panose="020F0502020204030204" pitchFamily="34" charset="0"/>
              </a:rPr>
              <a:t>POSITIVE INFLUENCE / DISCIPLINE</a:t>
            </a:r>
          </a:p>
          <a:p>
            <a:pPr marL="447675" indent="-447675"/>
            <a:r>
              <a:rPr lang="en-CA" dirty="0">
                <a:latin typeface="Calibri" panose="020F0502020204030204" pitchFamily="34" charset="0"/>
                <a:cs typeface="Calibri" panose="020F0502020204030204" pitchFamily="34" charset="0"/>
              </a:rPr>
              <a:t>	</a:t>
            </a:r>
            <a:r>
              <a:rPr lang="en-CA" dirty="0" smtClean="0">
                <a:latin typeface="Calibri" panose="020F0502020204030204" pitchFamily="34" charset="0"/>
                <a:cs typeface="Calibri" panose="020F0502020204030204" pitchFamily="34" charset="0"/>
              </a:rPr>
              <a:t>The circle structure generates and articulates shared values and translates them into behavioural norms.</a:t>
            </a:r>
          </a:p>
          <a:p>
            <a:r>
              <a:rPr lang="en-CA" b="1" dirty="0" smtClean="0">
                <a:latin typeface="Calibri" panose="020F0502020204030204" pitchFamily="34" charset="0"/>
                <a:cs typeface="Calibri" panose="020F0502020204030204" pitchFamily="34" charset="0"/>
              </a:rPr>
              <a:t>A TRAUMA-SENSITIVE / SELF REGULATION / SOCIAL EMOTIONAL LEARNING / MINDFULNESS ENVIRONMENT</a:t>
            </a:r>
          </a:p>
          <a:p>
            <a:pPr marL="447675" indent="-447675"/>
            <a:r>
              <a:rPr lang="en-CA" dirty="0">
                <a:latin typeface="Calibri" panose="020F0502020204030204" pitchFamily="34" charset="0"/>
                <a:cs typeface="Calibri" panose="020F0502020204030204" pitchFamily="34" charset="0"/>
              </a:rPr>
              <a:t>	</a:t>
            </a:r>
            <a:r>
              <a:rPr lang="en-CA" dirty="0" smtClean="0">
                <a:latin typeface="Calibri" panose="020F0502020204030204" pitchFamily="34" charset="0"/>
                <a:cs typeface="Calibri" panose="020F0502020204030204" pitchFamily="34" charset="0"/>
              </a:rPr>
              <a:t>RA creates environment emotionally / physically safe, positive connections, recognized, heard, respected, valued.</a:t>
            </a:r>
          </a:p>
          <a:p>
            <a:r>
              <a:rPr lang="en-CA" b="1" dirty="0" smtClean="0">
                <a:latin typeface="Calibri" panose="020F0502020204030204" pitchFamily="34" charset="0"/>
                <a:cs typeface="Calibri" panose="020F0502020204030204" pitchFamily="34" charset="0"/>
              </a:rPr>
              <a:t>CULTURAL COMPETENCY</a:t>
            </a:r>
          </a:p>
          <a:p>
            <a:pPr marL="461963"/>
            <a:r>
              <a:rPr lang="en-CA" dirty="0" smtClean="0">
                <a:latin typeface="Calibri" panose="020F0502020204030204" pitchFamily="34" charset="0"/>
                <a:cs typeface="Calibri" panose="020F0502020204030204" pitchFamily="34" charset="0"/>
              </a:rPr>
              <a:t>RA creates the environment to reflect on self and others, assumptions, organizational practices and the context of our expectations and communication.</a:t>
            </a:r>
          </a:p>
          <a:p>
            <a:r>
              <a:rPr lang="en-CA" b="1" dirty="0" smtClean="0">
                <a:latin typeface="Calibri" panose="020F0502020204030204" pitchFamily="34" charset="0"/>
                <a:cs typeface="Calibri" panose="020F0502020204030204" pitchFamily="34" charset="0"/>
              </a:rPr>
              <a:t>MINDFULNESS PRACTICE</a:t>
            </a:r>
          </a:p>
          <a:p>
            <a:pPr marL="447675" indent="-447675"/>
            <a:r>
              <a:rPr lang="en-CA" dirty="0">
                <a:latin typeface="Calibri" panose="020F0502020204030204" pitchFamily="34" charset="0"/>
                <a:cs typeface="Calibri" panose="020F0502020204030204" pitchFamily="34" charset="0"/>
              </a:rPr>
              <a:t>	</a:t>
            </a:r>
            <a:r>
              <a:rPr lang="en-CA" dirty="0" smtClean="0">
                <a:latin typeface="Calibri" panose="020F0502020204030204" pitchFamily="34" charset="0"/>
                <a:cs typeface="Calibri" panose="020F0502020204030204" pitchFamily="34" charset="0"/>
              </a:rPr>
              <a:t>RA practice encourages participants to slow down and be present with themselves and others.</a:t>
            </a:r>
          </a:p>
          <a:p>
            <a:pPr marL="342900" indent="-342900">
              <a:buAutoNum type="arabicPeriod"/>
            </a:pPr>
            <a:endParaRPr lang="en-CA" dirty="0" smtClean="0">
              <a:latin typeface="Calibri" panose="020F0502020204030204" pitchFamily="34" charset="0"/>
              <a:cs typeface="Calibri" panose="020F0502020204030204" pitchFamily="34" charset="0"/>
            </a:endParaRPr>
          </a:p>
          <a:p>
            <a:pPr marL="360363" lvl="1" indent="-360363"/>
            <a:endParaRPr lang="en-CA" dirty="0">
              <a:latin typeface="Calibri" panose="020F0502020204030204" pitchFamily="34" charset="0"/>
              <a:cs typeface="Calibri" panose="020F0502020204030204" pitchFamily="34" charset="0"/>
            </a:endParaRPr>
          </a:p>
        </p:txBody>
      </p:sp>
      <p:sp>
        <p:nvSpPr>
          <p:cNvPr id="5" name="TextBox 4"/>
          <p:cNvSpPr txBox="1"/>
          <p:nvPr/>
        </p:nvSpPr>
        <p:spPr>
          <a:xfrm>
            <a:off x="553298" y="890645"/>
            <a:ext cx="11188936" cy="646331"/>
          </a:xfrm>
          <a:prstGeom prst="rect">
            <a:avLst/>
          </a:prstGeom>
          <a:noFill/>
        </p:spPr>
        <p:txBody>
          <a:bodyPr wrap="square" rtlCol="0">
            <a:spAutoFit/>
          </a:bodyPr>
          <a:lstStyle/>
          <a:p>
            <a:pPr algn="ctr"/>
            <a:r>
              <a:rPr lang="en-CA" sz="3600" b="1" dirty="0" smtClean="0">
                <a:solidFill>
                  <a:srgbClr val="FF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CHALLENGE: It’s Another New Thing / Alignment</a:t>
            </a:r>
            <a:endParaRPr lang="en-CA" sz="3600" b="1" dirty="0">
              <a:solidFill>
                <a:srgbClr val="FF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1206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2" end="12"/>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006690D-D089-447D-8439-55F2979C7CAC}" type="slidenum">
              <a:rPr lang="en-CA" smtClean="0"/>
              <a:t>14</a:t>
            </a:fld>
            <a:endParaRPr lang="en-CA" dirty="0"/>
          </a:p>
        </p:txBody>
      </p:sp>
      <p:sp>
        <p:nvSpPr>
          <p:cNvPr id="3" name="Rectangle 2"/>
          <p:cNvSpPr/>
          <p:nvPr/>
        </p:nvSpPr>
        <p:spPr>
          <a:xfrm>
            <a:off x="763285" y="1385190"/>
            <a:ext cx="9751331" cy="1631216"/>
          </a:xfrm>
          <a:prstGeom prst="rect">
            <a:avLst/>
          </a:prstGeom>
        </p:spPr>
        <p:txBody>
          <a:bodyPr wrap="square">
            <a:spAutoFit/>
          </a:bodyPr>
          <a:lstStyle/>
          <a:p>
            <a:r>
              <a:rPr lang="en-CA" sz="3200" b="1" dirty="0" smtClean="0">
                <a:latin typeface="Calibri" panose="020F0502020204030204" pitchFamily="34" charset="0"/>
                <a:cs typeface="Calibri" panose="020F0502020204030204" pitchFamily="34" charset="0"/>
              </a:rPr>
              <a:t>“I </a:t>
            </a:r>
            <a:r>
              <a:rPr lang="en-CA" sz="3200" b="1" dirty="0">
                <a:latin typeface="Calibri" panose="020F0502020204030204" pitchFamily="34" charset="0"/>
                <a:cs typeface="Calibri" panose="020F0502020204030204" pitchFamily="34" charset="0"/>
              </a:rPr>
              <a:t>decided to think outside the box and now I’m stuck inside this darn </a:t>
            </a:r>
            <a:r>
              <a:rPr lang="en-CA" sz="3200" b="1" dirty="0" smtClean="0">
                <a:latin typeface="Calibri" panose="020F0502020204030204" pitchFamily="34" charset="0"/>
                <a:cs typeface="Calibri" panose="020F0502020204030204" pitchFamily="34" charset="0"/>
              </a:rPr>
              <a:t>circle”</a:t>
            </a:r>
          </a:p>
          <a:p>
            <a:r>
              <a:rPr lang="en-CA" dirty="0" smtClean="0">
                <a:latin typeface="Calibri" panose="020F0502020204030204" pitchFamily="34" charset="0"/>
                <a:cs typeface="Calibri" panose="020F0502020204030204" pitchFamily="34" charset="0"/>
              </a:rPr>
              <a:t> </a:t>
            </a:r>
          </a:p>
          <a:p>
            <a:r>
              <a:rPr lang="en-CA" dirty="0" smtClean="0">
                <a:latin typeface="Calibri" panose="020F0502020204030204" pitchFamily="34" charset="0"/>
                <a:cs typeface="Calibri" panose="020F0502020204030204" pitchFamily="34" charset="0"/>
              </a:rPr>
              <a:t>Be </a:t>
            </a:r>
            <a:r>
              <a:rPr lang="en-CA" dirty="0">
                <a:latin typeface="Calibri" panose="020F0502020204030204" pitchFamily="34" charset="0"/>
                <a:cs typeface="Calibri" panose="020F0502020204030204" pitchFamily="34" charset="0"/>
              </a:rPr>
              <a:t>careful of rushing to the “circle</a:t>
            </a:r>
            <a:r>
              <a:rPr lang="en-CA" dirty="0" smtClean="0">
                <a:latin typeface="Calibri" panose="020F0502020204030204" pitchFamily="34" charset="0"/>
                <a:cs typeface="Calibri" panose="020F0502020204030204" pitchFamily="34" charset="0"/>
              </a:rPr>
              <a:t>” or only viewing RA through the circle.</a:t>
            </a:r>
            <a:endParaRPr lang="en-CA" dirty="0">
              <a:latin typeface="Calibri" panose="020F0502020204030204" pitchFamily="34" charset="0"/>
              <a:cs typeface="Calibri" panose="020F0502020204030204" pitchFamily="34" charset="0"/>
            </a:endParaRPr>
          </a:p>
        </p:txBody>
      </p:sp>
      <p:sp>
        <p:nvSpPr>
          <p:cNvPr id="4" name="TextBox 3"/>
          <p:cNvSpPr txBox="1"/>
          <p:nvPr/>
        </p:nvSpPr>
        <p:spPr>
          <a:xfrm>
            <a:off x="1768950" y="3016406"/>
            <a:ext cx="7510899" cy="3416320"/>
          </a:xfrm>
          <a:prstGeom prst="rect">
            <a:avLst/>
          </a:prstGeom>
          <a:noFill/>
        </p:spPr>
        <p:txBody>
          <a:bodyPr wrap="square" rtlCol="0">
            <a:spAutoFit/>
          </a:bodyPr>
          <a:lstStyle/>
          <a:p>
            <a:r>
              <a:rPr lang="en-CA" dirty="0" smtClean="0">
                <a:latin typeface="Calibri" panose="020F0502020204030204" pitchFamily="34" charset="0"/>
                <a:cs typeface="Calibri" panose="020F0502020204030204" pitchFamily="34" charset="0"/>
              </a:rPr>
              <a:t>Consider all system functions through the restorative lens?</a:t>
            </a:r>
          </a:p>
          <a:p>
            <a:endParaRPr lang="en-CA" dirty="0">
              <a:latin typeface="Calibri" panose="020F0502020204030204" pitchFamily="34" charset="0"/>
              <a:cs typeface="Calibri" panose="020F0502020204030204" pitchFamily="34" charset="0"/>
            </a:endParaRPr>
          </a:p>
          <a:p>
            <a:pPr marL="855663" indent="-163513">
              <a:buFont typeface="Wingdings" panose="05000000000000000000" pitchFamily="2" charset="2"/>
              <a:buChar char="§"/>
            </a:pPr>
            <a:r>
              <a:rPr lang="en-CA" dirty="0" smtClean="0">
                <a:latin typeface="Calibri" panose="020F0502020204030204" pitchFamily="34" charset="0"/>
                <a:cs typeface="Calibri" panose="020F0502020204030204" pitchFamily="34" charset="0"/>
              </a:rPr>
              <a:t>How we induct new staff?</a:t>
            </a:r>
          </a:p>
          <a:p>
            <a:pPr marL="855663" indent="-163513">
              <a:buFont typeface="Wingdings" panose="05000000000000000000" pitchFamily="2" charset="2"/>
              <a:buChar char="§"/>
            </a:pPr>
            <a:r>
              <a:rPr lang="en-CA" dirty="0" smtClean="0">
                <a:latin typeface="Calibri" panose="020F0502020204030204" pitchFamily="34" charset="0"/>
                <a:cs typeface="Calibri" panose="020F0502020204030204" pitchFamily="34" charset="0"/>
              </a:rPr>
              <a:t>How we approach problems?</a:t>
            </a:r>
          </a:p>
          <a:p>
            <a:pPr marL="855663" indent="-163513">
              <a:buFont typeface="Wingdings" panose="05000000000000000000" pitchFamily="2" charset="2"/>
              <a:buChar char="§"/>
            </a:pPr>
            <a:r>
              <a:rPr lang="en-CA" dirty="0" smtClean="0">
                <a:latin typeface="Calibri" panose="020F0502020204030204" pitchFamily="34" charset="0"/>
                <a:cs typeface="Calibri" panose="020F0502020204030204" pitchFamily="34" charset="0"/>
              </a:rPr>
              <a:t>How we greet students as they enter the bus?</a:t>
            </a:r>
          </a:p>
          <a:p>
            <a:pPr marL="855663" indent="-163513">
              <a:buFont typeface="Wingdings" panose="05000000000000000000" pitchFamily="2" charset="2"/>
              <a:buChar char="§"/>
            </a:pPr>
            <a:r>
              <a:rPr lang="en-CA" dirty="0" smtClean="0">
                <a:latin typeface="Calibri" panose="020F0502020204030204" pitchFamily="34" charset="0"/>
                <a:cs typeface="Calibri" panose="020F0502020204030204" pitchFamily="34" charset="0"/>
              </a:rPr>
              <a:t>How we deal with performance appraisals?</a:t>
            </a:r>
          </a:p>
          <a:p>
            <a:pPr marL="855663" indent="-163513">
              <a:buFont typeface="Wingdings" panose="05000000000000000000" pitchFamily="2" charset="2"/>
              <a:buChar char="§"/>
            </a:pPr>
            <a:r>
              <a:rPr lang="en-CA" dirty="0" smtClean="0">
                <a:latin typeface="Calibri" panose="020F0502020204030204" pitchFamily="34" charset="0"/>
                <a:cs typeface="Calibri" panose="020F0502020204030204" pitchFamily="34" charset="0"/>
              </a:rPr>
              <a:t>Our status symbols?</a:t>
            </a:r>
          </a:p>
          <a:p>
            <a:pPr marL="855663" indent="-163513">
              <a:buFont typeface="Wingdings" panose="05000000000000000000" pitchFamily="2" charset="2"/>
              <a:buChar char="§"/>
            </a:pPr>
            <a:r>
              <a:rPr lang="en-CA" dirty="0" smtClean="0">
                <a:latin typeface="Calibri" panose="020F0502020204030204" pitchFamily="34" charset="0"/>
                <a:cs typeface="Calibri" panose="020F0502020204030204" pitchFamily="34" charset="0"/>
              </a:rPr>
              <a:t>Our system’s rituals?</a:t>
            </a:r>
          </a:p>
          <a:p>
            <a:pPr marL="855663" indent="-163513">
              <a:buFont typeface="Wingdings" panose="05000000000000000000" pitchFamily="2" charset="2"/>
              <a:buChar char="§"/>
            </a:pPr>
            <a:r>
              <a:rPr lang="en-CA" dirty="0" smtClean="0">
                <a:latin typeface="Calibri" panose="020F0502020204030204" pitchFamily="34" charset="0"/>
                <a:cs typeface="Calibri" panose="020F0502020204030204" pitchFamily="34" charset="0"/>
              </a:rPr>
              <a:t>Our office humour?</a:t>
            </a:r>
          </a:p>
          <a:p>
            <a:pPr marL="855663" indent="-163513">
              <a:buFont typeface="Wingdings" panose="05000000000000000000" pitchFamily="2" charset="2"/>
              <a:buChar char="§"/>
            </a:pPr>
            <a:r>
              <a:rPr lang="en-CA" dirty="0" smtClean="0">
                <a:latin typeface="Calibri" panose="020F0502020204030204" pitchFamily="34" charset="0"/>
                <a:cs typeface="Calibri" panose="020F0502020204030204" pitchFamily="34" charset="0"/>
              </a:rPr>
              <a:t>The stories we share?</a:t>
            </a:r>
          </a:p>
          <a:p>
            <a:pPr marL="855663" indent="-163513">
              <a:buFont typeface="Wingdings" panose="05000000000000000000" pitchFamily="2" charset="2"/>
              <a:buChar char="§"/>
            </a:pPr>
            <a:r>
              <a:rPr lang="en-CA" dirty="0" smtClean="0">
                <a:latin typeface="Calibri" panose="020F0502020204030204" pitchFamily="34" charset="0"/>
                <a:cs typeface="Calibri" panose="020F0502020204030204" pitchFamily="34" charset="0"/>
              </a:rPr>
              <a:t>The way we reward each other for great work?</a:t>
            </a:r>
          </a:p>
          <a:p>
            <a:endParaRPr lang="en-CA" dirty="0">
              <a:latin typeface="Calibri" panose="020F0502020204030204" pitchFamily="34" charset="0"/>
              <a:cs typeface="Calibri" panose="020F0502020204030204" pitchFamily="34" charset="0"/>
            </a:endParaRPr>
          </a:p>
        </p:txBody>
      </p:sp>
      <p:sp>
        <p:nvSpPr>
          <p:cNvPr id="5" name="Rectangle 4"/>
          <p:cNvSpPr/>
          <p:nvPr/>
        </p:nvSpPr>
        <p:spPr>
          <a:xfrm>
            <a:off x="2194512" y="738859"/>
            <a:ext cx="6659773" cy="646331"/>
          </a:xfrm>
          <a:prstGeom prst="rect">
            <a:avLst/>
          </a:prstGeom>
        </p:spPr>
        <p:txBody>
          <a:bodyPr wrap="none">
            <a:spAutoFit/>
          </a:bodyPr>
          <a:lstStyle/>
          <a:p>
            <a:pPr algn="ctr"/>
            <a:r>
              <a:rPr lang="en-CA" sz="3600" b="1" dirty="0">
                <a:solidFill>
                  <a:srgbClr val="FF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CHALLENGE: </a:t>
            </a:r>
            <a:r>
              <a:rPr lang="en-CA" sz="3600" b="1" i="1" dirty="0" smtClean="0">
                <a:solidFill>
                  <a:srgbClr val="FF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Circle</a:t>
            </a:r>
            <a:r>
              <a:rPr lang="en-CA" sz="3600" b="1" dirty="0" smtClean="0">
                <a:solidFill>
                  <a:srgbClr val="FF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Understanding</a:t>
            </a:r>
            <a:endParaRPr lang="en-CA" sz="3600" b="1" dirty="0">
              <a:solidFill>
                <a:srgbClr val="FF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6" name="Rectangle 5"/>
          <p:cNvSpPr/>
          <p:nvPr/>
        </p:nvSpPr>
        <p:spPr>
          <a:xfrm>
            <a:off x="8382000" y="3396721"/>
            <a:ext cx="2447925" cy="1754326"/>
          </a:xfrm>
          <a:prstGeom prst="rect">
            <a:avLst/>
          </a:prstGeom>
        </p:spPr>
        <p:txBody>
          <a:bodyPr wrap="square">
            <a:spAutoFit/>
          </a:bodyPr>
          <a:lstStyle/>
          <a:p>
            <a:pPr marL="342900" indent="-342900">
              <a:buAutoNum type="arabicPeriod"/>
            </a:pPr>
            <a:r>
              <a:rPr lang="en-US" dirty="0">
                <a:latin typeface="Calibri" panose="020F0502020204030204" pitchFamily="34" charset="0"/>
              </a:rPr>
              <a:t>What is our </a:t>
            </a:r>
            <a:r>
              <a:rPr lang="en-US" u="sng" dirty="0">
                <a:latin typeface="Calibri" panose="020F0502020204030204" pitchFamily="34" charset="0"/>
              </a:rPr>
              <a:t>goal</a:t>
            </a:r>
            <a:r>
              <a:rPr lang="en-US" dirty="0">
                <a:latin typeface="Calibri" panose="020F0502020204030204" pitchFamily="34" charset="0"/>
              </a:rPr>
              <a:t>?</a:t>
            </a:r>
          </a:p>
          <a:p>
            <a:pPr marL="342900" indent="-342900">
              <a:buAutoNum type="arabicPeriod"/>
            </a:pPr>
            <a:r>
              <a:rPr lang="en-US" u="sng" dirty="0">
                <a:latin typeface="Calibri" panose="020F0502020204030204" pitchFamily="34" charset="0"/>
              </a:rPr>
              <a:t>Who</a:t>
            </a:r>
            <a:r>
              <a:rPr lang="en-US" dirty="0">
                <a:latin typeface="Calibri" panose="020F0502020204030204" pitchFamily="34" charset="0"/>
              </a:rPr>
              <a:t> will be affected and </a:t>
            </a:r>
            <a:r>
              <a:rPr lang="en-US" u="sng" dirty="0">
                <a:latin typeface="Calibri" panose="020F0502020204030204" pitchFamily="34" charset="0"/>
              </a:rPr>
              <a:t>how</a:t>
            </a:r>
            <a:r>
              <a:rPr lang="en-US" dirty="0">
                <a:latin typeface="Calibri" panose="020F0502020204030204" pitchFamily="34" charset="0"/>
              </a:rPr>
              <a:t> by the way in which we go about achieving that goal?</a:t>
            </a:r>
          </a:p>
        </p:txBody>
      </p:sp>
      <p:sp>
        <p:nvSpPr>
          <p:cNvPr id="7" name="Rounded Rectangle 6"/>
          <p:cNvSpPr/>
          <p:nvPr/>
        </p:nvSpPr>
        <p:spPr>
          <a:xfrm>
            <a:off x="8315325" y="3314700"/>
            <a:ext cx="2671763" cy="2000250"/>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26472168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006690D-D089-447D-8439-55F2979C7CAC}" type="slidenum">
              <a:rPr lang="en-CA" smtClean="0"/>
              <a:t>15</a:t>
            </a:fld>
            <a:endParaRPr lang="en-CA" dirty="0"/>
          </a:p>
        </p:txBody>
      </p:sp>
      <p:grpSp>
        <p:nvGrpSpPr>
          <p:cNvPr id="6" name="Group 5"/>
          <p:cNvGrpSpPr>
            <a:grpSpLocks/>
          </p:cNvGrpSpPr>
          <p:nvPr/>
        </p:nvGrpSpPr>
        <p:grpSpPr bwMode="auto">
          <a:xfrm>
            <a:off x="4191919" y="1844408"/>
            <a:ext cx="3959225" cy="3960813"/>
            <a:chOff x="899592" y="2060848"/>
            <a:chExt cx="3960440" cy="3960440"/>
          </a:xfrm>
        </p:grpSpPr>
        <p:sp>
          <p:nvSpPr>
            <p:cNvPr id="7" name="Oval 6"/>
            <p:cNvSpPr/>
            <p:nvPr/>
          </p:nvSpPr>
          <p:spPr>
            <a:xfrm>
              <a:off x="899592" y="2060848"/>
              <a:ext cx="3960440" cy="3960440"/>
            </a:xfrm>
            <a:prstGeom prst="ellipse">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CA" dirty="0"/>
            </a:p>
          </p:txBody>
        </p:sp>
        <p:sp>
          <p:nvSpPr>
            <p:cNvPr id="8" name="TextBox 10"/>
            <p:cNvSpPr txBox="1">
              <a:spLocks noChangeArrowheads="1"/>
            </p:cNvSpPr>
            <p:nvPr/>
          </p:nvSpPr>
          <p:spPr bwMode="auto">
            <a:xfrm>
              <a:off x="1545359" y="2757696"/>
              <a:ext cx="3242665" cy="2831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2400">
                  <a:solidFill>
                    <a:srgbClr val="0D0D0D"/>
                  </a:solidFill>
                  <a:latin typeface="Arial" panose="020B0604020202020204" pitchFamily="34" charset="0"/>
                </a:defRPr>
              </a:lvl1pPr>
              <a:lvl2pPr marL="742950" indent="-285750" eaLnBrk="0" hangingPunct="0">
                <a:spcBef>
                  <a:spcPct val="20000"/>
                </a:spcBef>
                <a:buFont typeface="Arial" panose="020B0604020202020204" pitchFamily="34" charset="0"/>
                <a:buChar char="–"/>
                <a:defRPr sz="2400">
                  <a:solidFill>
                    <a:srgbClr val="0D0D0D"/>
                  </a:solidFill>
                  <a:latin typeface="Arial" panose="020B0604020202020204" pitchFamily="34" charset="0"/>
                </a:defRPr>
              </a:lvl2pPr>
              <a:lvl3pPr marL="1143000" indent="-228600" eaLnBrk="0" hangingPunct="0">
                <a:spcBef>
                  <a:spcPct val="20000"/>
                </a:spcBef>
                <a:buFont typeface="Arial" panose="020B0604020202020204" pitchFamily="34" charset="0"/>
                <a:buChar char="•"/>
                <a:defRPr sz="2400">
                  <a:solidFill>
                    <a:srgbClr val="0D0D0D"/>
                  </a:solidFill>
                  <a:latin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rgbClr val="0D0D0D"/>
                  </a:solidFill>
                  <a:latin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rgbClr val="0D0D0D"/>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0D0D0D"/>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0D0D0D"/>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0D0D0D"/>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0D0D0D"/>
                  </a:solidFill>
                  <a:latin typeface="Arial" panose="020B0604020202020204" pitchFamily="34" charset="0"/>
                </a:defRPr>
              </a:lvl9pPr>
            </a:lstStyle>
            <a:p>
              <a:pPr eaLnBrk="1" hangingPunct="1">
                <a:spcBef>
                  <a:spcPct val="0"/>
                </a:spcBef>
                <a:buFontTx/>
                <a:buNone/>
              </a:pPr>
              <a:r>
                <a:rPr lang="en-CA" altLang="en-US" sz="3200" dirty="0">
                  <a:solidFill>
                    <a:schemeClr val="tx1"/>
                  </a:solidFill>
                </a:rPr>
                <a:t>It is also about </a:t>
              </a:r>
              <a:r>
                <a:rPr lang="en-CA" altLang="en-US" sz="3200" b="1" i="1" dirty="0">
                  <a:solidFill>
                    <a:schemeClr val="tx1"/>
                  </a:solidFill>
                </a:rPr>
                <a:t>making, remaking</a:t>
              </a:r>
              <a:r>
                <a:rPr lang="en-CA" altLang="en-US" sz="3200" dirty="0">
                  <a:solidFill>
                    <a:schemeClr val="tx1"/>
                  </a:solidFill>
                </a:rPr>
                <a:t> and </a:t>
              </a:r>
              <a:r>
                <a:rPr lang="en-CA" altLang="en-US" sz="3200" b="1" i="1" dirty="0">
                  <a:solidFill>
                    <a:schemeClr val="tx1"/>
                  </a:solidFill>
                </a:rPr>
                <a:t>maintaining </a:t>
              </a:r>
            </a:p>
            <a:p>
              <a:pPr eaLnBrk="1" hangingPunct="1">
                <a:spcBef>
                  <a:spcPct val="0"/>
                </a:spcBef>
                <a:buFontTx/>
                <a:buNone/>
              </a:pPr>
              <a:r>
                <a:rPr lang="en-CA" altLang="en-US" sz="3200" dirty="0">
                  <a:solidFill>
                    <a:schemeClr val="tx1"/>
                  </a:solidFill>
                </a:rPr>
                <a:t>relationships.</a:t>
              </a:r>
              <a:endParaRPr lang="en-CA" altLang="en-US" sz="3200" dirty="0">
                <a:solidFill>
                  <a:schemeClr val="bg1"/>
                </a:solidFill>
              </a:endParaRPr>
            </a:p>
            <a:p>
              <a:pPr eaLnBrk="1" hangingPunct="1">
                <a:spcBef>
                  <a:spcPct val="0"/>
                </a:spcBef>
                <a:buFontTx/>
                <a:buNone/>
              </a:pPr>
              <a:endParaRPr lang="en-CA" altLang="en-US" sz="1800" dirty="0">
                <a:solidFill>
                  <a:schemeClr val="tx1"/>
                </a:solidFill>
              </a:endParaRPr>
            </a:p>
          </p:txBody>
        </p:sp>
      </p:grpSp>
      <p:grpSp>
        <p:nvGrpSpPr>
          <p:cNvPr id="9" name="Group 8"/>
          <p:cNvGrpSpPr>
            <a:grpSpLocks/>
          </p:cNvGrpSpPr>
          <p:nvPr/>
        </p:nvGrpSpPr>
        <p:grpSpPr bwMode="auto">
          <a:xfrm>
            <a:off x="180712" y="1785433"/>
            <a:ext cx="4073525" cy="3960813"/>
            <a:chOff x="3635896" y="1772816"/>
            <a:chExt cx="4074246" cy="3960440"/>
          </a:xfrm>
        </p:grpSpPr>
        <p:sp>
          <p:nvSpPr>
            <p:cNvPr id="10" name="Oval 9"/>
            <p:cNvSpPr/>
            <p:nvPr/>
          </p:nvSpPr>
          <p:spPr>
            <a:xfrm>
              <a:off x="3635896" y="1772816"/>
              <a:ext cx="3960440" cy="3960440"/>
            </a:xfrm>
            <a:prstGeom prst="ellipse">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CA" dirty="0"/>
            </a:p>
          </p:txBody>
        </p:sp>
        <p:sp>
          <p:nvSpPr>
            <p:cNvPr id="11" name="TextBox 3"/>
            <p:cNvSpPr txBox="1">
              <a:spLocks noChangeArrowheads="1"/>
            </p:cNvSpPr>
            <p:nvPr/>
          </p:nvSpPr>
          <p:spPr bwMode="auto">
            <a:xfrm>
              <a:off x="4253758" y="1820777"/>
              <a:ext cx="3456384" cy="3447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2400">
                  <a:solidFill>
                    <a:srgbClr val="0D0D0D"/>
                  </a:solidFill>
                  <a:latin typeface="Arial" panose="020B0604020202020204" pitchFamily="34" charset="0"/>
                </a:defRPr>
              </a:lvl1pPr>
              <a:lvl2pPr marL="742950" indent="-285750" eaLnBrk="0" hangingPunct="0">
                <a:spcBef>
                  <a:spcPct val="20000"/>
                </a:spcBef>
                <a:buFont typeface="Arial" panose="020B0604020202020204" pitchFamily="34" charset="0"/>
                <a:buChar char="–"/>
                <a:defRPr sz="2400">
                  <a:solidFill>
                    <a:srgbClr val="0D0D0D"/>
                  </a:solidFill>
                  <a:latin typeface="Arial" panose="020B0604020202020204" pitchFamily="34" charset="0"/>
                </a:defRPr>
              </a:lvl2pPr>
              <a:lvl3pPr marL="1143000" indent="-228600" eaLnBrk="0" hangingPunct="0">
                <a:spcBef>
                  <a:spcPct val="20000"/>
                </a:spcBef>
                <a:buFont typeface="Arial" panose="020B0604020202020204" pitchFamily="34" charset="0"/>
                <a:buChar char="•"/>
                <a:defRPr sz="2400">
                  <a:solidFill>
                    <a:srgbClr val="0D0D0D"/>
                  </a:solidFill>
                  <a:latin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rgbClr val="0D0D0D"/>
                  </a:solidFill>
                  <a:latin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rgbClr val="0D0D0D"/>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0D0D0D"/>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0D0D0D"/>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0D0D0D"/>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0D0D0D"/>
                  </a:solidFill>
                  <a:latin typeface="Arial" panose="020B0604020202020204" pitchFamily="34" charset="0"/>
                </a:defRPr>
              </a:lvl9pPr>
            </a:lstStyle>
            <a:p>
              <a:pPr eaLnBrk="1" hangingPunct="1">
                <a:spcBef>
                  <a:spcPct val="0"/>
                </a:spcBef>
                <a:buFontTx/>
                <a:buNone/>
              </a:pPr>
              <a:endParaRPr lang="en-CA" altLang="en-US" sz="3200" dirty="0">
                <a:solidFill>
                  <a:schemeClr val="tx1"/>
                </a:solidFill>
              </a:endParaRPr>
            </a:p>
            <a:p>
              <a:pPr eaLnBrk="1" hangingPunct="1">
                <a:spcBef>
                  <a:spcPct val="0"/>
                </a:spcBef>
                <a:buFontTx/>
                <a:buNone/>
              </a:pPr>
              <a:r>
                <a:rPr lang="en-CA" altLang="en-US" sz="2800" dirty="0">
                  <a:solidFill>
                    <a:schemeClr val="tx1"/>
                  </a:solidFill>
                </a:rPr>
                <a:t>A restorative approach is about </a:t>
              </a:r>
              <a:r>
                <a:rPr lang="en-CA" altLang="en-US" sz="2800" b="1" i="1" dirty="0">
                  <a:solidFill>
                    <a:schemeClr val="tx1"/>
                  </a:solidFill>
                </a:rPr>
                <a:t>more</a:t>
              </a:r>
              <a:r>
                <a:rPr lang="en-CA" altLang="en-US" sz="2800" dirty="0">
                  <a:solidFill>
                    <a:schemeClr val="tx1"/>
                  </a:solidFill>
                </a:rPr>
                <a:t> than just repairing relationships when things go wrong.</a:t>
              </a:r>
            </a:p>
            <a:p>
              <a:pPr eaLnBrk="1" hangingPunct="1">
                <a:spcBef>
                  <a:spcPct val="0"/>
                </a:spcBef>
                <a:buFontTx/>
                <a:buNone/>
              </a:pPr>
              <a:endParaRPr lang="en-CA" altLang="en-US" sz="1800" dirty="0">
                <a:solidFill>
                  <a:schemeClr val="tx1"/>
                </a:solidFill>
              </a:endParaRPr>
            </a:p>
          </p:txBody>
        </p:sp>
      </p:grpSp>
      <p:grpSp>
        <p:nvGrpSpPr>
          <p:cNvPr id="12" name="Group 11"/>
          <p:cNvGrpSpPr>
            <a:grpSpLocks/>
          </p:cNvGrpSpPr>
          <p:nvPr/>
        </p:nvGrpSpPr>
        <p:grpSpPr bwMode="auto">
          <a:xfrm>
            <a:off x="6822783" y="1844408"/>
            <a:ext cx="5339055" cy="3960813"/>
            <a:chOff x="1545359" y="2474801"/>
            <a:chExt cx="5340693" cy="3960440"/>
          </a:xfrm>
        </p:grpSpPr>
        <p:sp>
          <p:nvSpPr>
            <p:cNvPr id="13" name="Oval 12"/>
            <p:cNvSpPr/>
            <p:nvPr/>
          </p:nvSpPr>
          <p:spPr>
            <a:xfrm>
              <a:off x="2925612" y="2474801"/>
              <a:ext cx="3960440" cy="3960440"/>
            </a:xfrm>
            <a:prstGeom prst="ellipse">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CA" dirty="0"/>
            </a:p>
          </p:txBody>
        </p:sp>
        <p:sp>
          <p:nvSpPr>
            <p:cNvPr id="14" name="TextBox 10"/>
            <p:cNvSpPr txBox="1">
              <a:spLocks noChangeArrowheads="1"/>
            </p:cNvSpPr>
            <p:nvPr/>
          </p:nvSpPr>
          <p:spPr bwMode="auto">
            <a:xfrm>
              <a:off x="1545359" y="2757696"/>
              <a:ext cx="3242665" cy="369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2400">
                  <a:solidFill>
                    <a:srgbClr val="0D0D0D"/>
                  </a:solidFill>
                  <a:latin typeface="Arial" panose="020B0604020202020204" pitchFamily="34" charset="0"/>
                </a:defRPr>
              </a:lvl1pPr>
              <a:lvl2pPr marL="742950" indent="-285750" eaLnBrk="0" hangingPunct="0">
                <a:spcBef>
                  <a:spcPct val="20000"/>
                </a:spcBef>
                <a:buFont typeface="Arial" panose="020B0604020202020204" pitchFamily="34" charset="0"/>
                <a:buChar char="–"/>
                <a:defRPr sz="2400">
                  <a:solidFill>
                    <a:srgbClr val="0D0D0D"/>
                  </a:solidFill>
                  <a:latin typeface="Arial" panose="020B0604020202020204" pitchFamily="34" charset="0"/>
                </a:defRPr>
              </a:lvl2pPr>
              <a:lvl3pPr marL="1143000" indent="-228600" eaLnBrk="0" hangingPunct="0">
                <a:spcBef>
                  <a:spcPct val="20000"/>
                </a:spcBef>
                <a:buFont typeface="Arial" panose="020B0604020202020204" pitchFamily="34" charset="0"/>
                <a:buChar char="•"/>
                <a:defRPr sz="2400">
                  <a:solidFill>
                    <a:srgbClr val="0D0D0D"/>
                  </a:solidFill>
                  <a:latin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rgbClr val="0D0D0D"/>
                  </a:solidFill>
                  <a:latin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rgbClr val="0D0D0D"/>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0D0D0D"/>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0D0D0D"/>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0D0D0D"/>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0D0D0D"/>
                  </a:solidFill>
                  <a:latin typeface="Arial" panose="020B0604020202020204" pitchFamily="34" charset="0"/>
                </a:defRPr>
              </a:lvl9pPr>
            </a:lstStyle>
            <a:p>
              <a:pPr eaLnBrk="1" hangingPunct="1">
                <a:spcBef>
                  <a:spcPct val="0"/>
                </a:spcBef>
                <a:buFontTx/>
                <a:buNone/>
              </a:pPr>
              <a:endParaRPr lang="en-CA" altLang="en-US" sz="1800" dirty="0">
                <a:solidFill>
                  <a:schemeClr val="tx1"/>
                </a:solidFill>
              </a:endParaRPr>
            </a:p>
          </p:txBody>
        </p:sp>
      </p:gr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73421" y="3269129"/>
            <a:ext cx="2388417" cy="2249093"/>
          </a:xfrm>
          <a:prstGeom prst="rect">
            <a:avLst/>
          </a:prstGeom>
        </p:spPr>
      </p:pic>
    </p:spTree>
    <p:extLst>
      <p:ext uri="{BB962C8B-B14F-4D97-AF65-F5344CB8AC3E}">
        <p14:creationId xmlns:p14="http://schemas.microsoft.com/office/powerpoint/2010/main" val="4112795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4034" name="Gruppieren 38"/>
          <p:cNvGrpSpPr>
            <a:grpSpLocks/>
          </p:cNvGrpSpPr>
          <p:nvPr/>
        </p:nvGrpSpPr>
        <p:grpSpPr bwMode="auto">
          <a:xfrm>
            <a:off x="2792413" y="836614"/>
            <a:ext cx="6635750" cy="4910137"/>
            <a:chOff x="1254036" y="1528763"/>
            <a:chExt cx="6635930" cy="4910137"/>
          </a:xfrm>
        </p:grpSpPr>
        <p:sp>
          <p:nvSpPr>
            <p:cNvPr id="44039" name="Rectangle 76"/>
            <p:cNvSpPr>
              <a:spLocks noChangeArrowheads="1"/>
            </p:cNvSpPr>
            <p:nvPr/>
          </p:nvSpPr>
          <p:spPr bwMode="gray">
            <a:xfrm>
              <a:off x="4505326" y="5753100"/>
              <a:ext cx="142082" cy="685800"/>
            </a:xfrm>
            <a:prstGeom prst="rect">
              <a:avLst/>
            </a:prstGeom>
            <a:gradFill rotWithShape="1">
              <a:gsLst>
                <a:gs pos="0">
                  <a:srgbClr val="000000">
                    <a:alpha val="43999"/>
                  </a:srgbClr>
                </a:gs>
                <a:gs pos="100000">
                  <a:srgbClr val="000000">
                    <a:alpha val="0"/>
                  </a:srgbClr>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panose="020B0604020202020204" pitchFamily="34" charset="0"/>
                <a:buChar char="•"/>
                <a:defRPr sz="2400">
                  <a:solidFill>
                    <a:srgbClr val="0D0D0D"/>
                  </a:solidFill>
                  <a:latin typeface="Arial" panose="020B0604020202020204" pitchFamily="34" charset="0"/>
                </a:defRPr>
              </a:lvl1pPr>
              <a:lvl2pPr marL="742950" indent="-285750" eaLnBrk="0" hangingPunct="0">
                <a:spcBef>
                  <a:spcPct val="20000"/>
                </a:spcBef>
                <a:buFont typeface="Arial" panose="020B0604020202020204" pitchFamily="34" charset="0"/>
                <a:buChar char="–"/>
                <a:defRPr sz="2400">
                  <a:solidFill>
                    <a:srgbClr val="0D0D0D"/>
                  </a:solidFill>
                  <a:latin typeface="Arial" panose="020B0604020202020204" pitchFamily="34" charset="0"/>
                </a:defRPr>
              </a:lvl2pPr>
              <a:lvl3pPr marL="1143000" indent="-228600" eaLnBrk="0" hangingPunct="0">
                <a:spcBef>
                  <a:spcPct val="20000"/>
                </a:spcBef>
                <a:buFont typeface="Arial" panose="020B0604020202020204" pitchFamily="34" charset="0"/>
                <a:buChar char="•"/>
                <a:defRPr sz="2400">
                  <a:solidFill>
                    <a:srgbClr val="0D0D0D"/>
                  </a:solidFill>
                  <a:latin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rgbClr val="0D0D0D"/>
                  </a:solidFill>
                  <a:latin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rgbClr val="0D0D0D"/>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0D0D0D"/>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0D0D0D"/>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0D0D0D"/>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0D0D0D"/>
                  </a:solidFill>
                  <a:latin typeface="Arial" panose="020B0604020202020204" pitchFamily="34" charset="0"/>
                </a:defRPr>
              </a:lvl9pPr>
            </a:lstStyle>
            <a:p>
              <a:pPr eaLnBrk="1" hangingPunct="1">
                <a:spcBef>
                  <a:spcPct val="0"/>
                </a:spcBef>
                <a:buFontTx/>
                <a:buNone/>
              </a:pPr>
              <a:endParaRPr lang="en-GB" altLang="en-US" sz="1800" dirty="0">
                <a:solidFill>
                  <a:schemeClr val="tx1"/>
                </a:solidFill>
              </a:endParaRPr>
            </a:p>
          </p:txBody>
        </p:sp>
        <p:pic>
          <p:nvPicPr>
            <p:cNvPr id="44040" name="_effec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2554288" y="5608638"/>
              <a:ext cx="4035425" cy="608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1" name="_effec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1254036" y="3056710"/>
              <a:ext cx="6635930" cy="608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4042" name="Group 36"/>
            <p:cNvGrpSpPr>
              <a:grpSpLocks/>
            </p:cNvGrpSpPr>
            <p:nvPr/>
          </p:nvGrpSpPr>
          <p:grpSpPr bwMode="auto">
            <a:xfrm>
              <a:off x="1511300" y="3051175"/>
              <a:ext cx="5919788" cy="593725"/>
              <a:chOff x="1226" y="2047"/>
              <a:chExt cx="3192" cy="346"/>
            </a:xfrm>
          </p:grpSpPr>
          <p:sp>
            <p:nvSpPr>
              <p:cNvPr id="15" name="Freeform 37"/>
              <p:cNvSpPr>
                <a:spLocks/>
              </p:cNvSpPr>
              <p:nvPr/>
            </p:nvSpPr>
            <p:spPr bwMode="gray">
              <a:xfrm>
                <a:off x="3996" y="2164"/>
                <a:ext cx="422" cy="229"/>
              </a:xfrm>
              <a:custGeom>
                <a:avLst/>
                <a:gdLst/>
                <a:ahLst/>
                <a:cxnLst>
                  <a:cxn ang="0">
                    <a:pos x="92" y="18"/>
                  </a:cxn>
                  <a:cxn ang="0">
                    <a:pos x="21" y="4"/>
                  </a:cxn>
                  <a:cxn ang="0">
                    <a:pos x="22" y="51"/>
                  </a:cxn>
                  <a:cxn ang="0">
                    <a:pos x="155" y="84"/>
                  </a:cxn>
                  <a:cxn ang="0">
                    <a:pos x="92" y="18"/>
                  </a:cxn>
                </a:cxnLst>
                <a:rect l="0" t="0" r="r" b="b"/>
                <a:pathLst>
                  <a:path w="155" h="84">
                    <a:moveTo>
                      <a:pt x="92" y="18"/>
                    </a:moveTo>
                    <a:cubicBezTo>
                      <a:pt x="88" y="17"/>
                      <a:pt x="27" y="0"/>
                      <a:pt x="21" y="4"/>
                    </a:cubicBezTo>
                    <a:cubicBezTo>
                      <a:pt x="30" y="22"/>
                      <a:pt x="0" y="4"/>
                      <a:pt x="22" y="51"/>
                    </a:cubicBezTo>
                    <a:cubicBezTo>
                      <a:pt x="40" y="8"/>
                      <a:pt x="141" y="74"/>
                      <a:pt x="155" y="84"/>
                    </a:cubicBezTo>
                    <a:cubicBezTo>
                      <a:pt x="126" y="56"/>
                      <a:pt x="96" y="19"/>
                      <a:pt x="92" y="18"/>
                    </a:cubicBezTo>
                    <a:close/>
                  </a:path>
                </a:pathLst>
              </a:custGeom>
              <a:solidFill>
                <a:schemeClr val="accent1">
                  <a:lumMod val="50000"/>
                </a:schemeClr>
              </a:solidFill>
              <a:ln w="12700" cap="flat" cmpd="sng">
                <a:solidFill>
                  <a:schemeClr val="accent1">
                    <a:lumMod val="75000"/>
                  </a:schemeClr>
                </a:solidFill>
                <a:prstDash val="solid"/>
                <a:miter lim="800000"/>
                <a:headEnd type="none" w="med" len="med"/>
                <a:tailEnd type="none" w="med" len="med"/>
              </a:ln>
              <a:effectLst/>
            </p:spPr>
            <p:txBody>
              <a:bodyPr/>
              <a:lstStyle/>
              <a:p>
                <a:pPr>
                  <a:defRPr/>
                </a:pPr>
                <a:endParaRPr lang="en-GB" dirty="0"/>
              </a:p>
            </p:txBody>
          </p:sp>
          <p:sp>
            <p:nvSpPr>
              <p:cNvPr id="16" name="Freeform 38"/>
              <p:cNvSpPr>
                <a:spLocks/>
              </p:cNvSpPr>
              <p:nvPr/>
            </p:nvSpPr>
            <p:spPr bwMode="gray">
              <a:xfrm>
                <a:off x="3412" y="2055"/>
                <a:ext cx="665" cy="248"/>
              </a:xfrm>
              <a:custGeom>
                <a:avLst/>
                <a:gdLst/>
                <a:ahLst/>
                <a:cxnLst>
                  <a:cxn ang="0">
                    <a:pos x="0" y="6"/>
                  </a:cxn>
                  <a:cxn ang="0">
                    <a:pos x="5" y="75"/>
                  </a:cxn>
                  <a:cxn ang="0">
                    <a:pos x="237" y="91"/>
                  </a:cxn>
                  <a:cxn ang="0">
                    <a:pos x="236" y="44"/>
                  </a:cxn>
                  <a:cxn ang="0">
                    <a:pos x="0" y="6"/>
                  </a:cxn>
                </a:cxnLst>
                <a:rect l="0" t="0" r="r" b="b"/>
                <a:pathLst>
                  <a:path w="245" h="91">
                    <a:moveTo>
                      <a:pt x="0" y="6"/>
                    </a:moveTo>
                    <a:cubicBezTo>
                      <a:pt x="0" y="6"/>
                      <a:pt x="3" y="34"/>
                      <a:pt x="5" y="75"/>
                    </a:cubicBezTo>
                    <a:cubicBezTo>
                      <a:pt x="36" y="55"/>
                      <a:pt x="204" y="59"/>
                      <a:pt x="237" y="91"/>
                    </a:cubicBezTo>
                    <a:cubicBezTo>
                      <a:pt x="215" y="44"/>
                      <a:pt x="245" y="62"/>
                      <a:pt x="236" y="44"/>
                    </a:cubicBezTo>
                    <a:cubicBezTo>
                      <a:pt x="227" y="25"/>
                      <a:pt x="11" y="0"/>
                      <a:pt x="0" y="6"/>
                    </a:cubicBezTo>
                    <a:close/>
                  </a:path>
                </a:pathLst>
              </a:custGeom>
              <a:solidFill>
                <a:schemeClr val="accent1">
                  <a:lumMod val="50000"/>
                </a:schemeClr>
              </a:solidFill>
              <a:ln w="12700" cap="flat" cmpd="sng">
                <a:solidFill>
                  <a:schemeClr val="accent1">
                    <a:lumMod val="75000"/>
                  </a:schemeClr>
                </a:solidFill>
                <a:prstDash val="solid"/>
                <a:miter lim="800000"/>
                <a:headEnd type="none" w="med" len="med"/>
                <a:tailEnd type="none" w="med" len="med"/>
              </a:ln>
              <a:effectLst/>
            </p:spPr>
            <p:txBody>
              <a:bodyPr/>
              <a:lstStyle/>
              <a:p>
                <a:pPr>
                  <a:defRPr/>
                </a:pPr>
                <a:endParaRPr lang="en-GB" dirty="0"/>
              </a:p>
            </p:txBody>
          </p:sp>
          <p:sp>
            <p:nvSpPr>
              <p:cNvPr id="17" name="Freeform 39"/>
              <p:cNvSpPr>
                <a:spLocks/>
              </p:cNvSpPr>
              <p:nvPr/>
            </p:nvSpPr>
            <p:spPr bwMode="gray">
              <a:xfrm>
                <a:off x="2491" y="2047"/>
                <a:ext cx="934" cy="212"/>
              </a:xfrm>
              <a:custGeom>
                <a:avLst/>
                <a:gdLst/>
                <a:ahLst/>
                <a:cxnLst>
                  <a:cxn ang="0">
                    <a:pos x="1" y="9"/>
                  </a:cxn>
                  <a:cxn ang="0">
                    <a:pos x="1" y="71"/>
                  </a:cxn>
                  <a:cxn ang="0">
                    <a:pos x="344" y="78"/>
                  </a:cxn>
                  <a:cxn ang="0">
                    <a:pos x="339" y="9"/>
                  </a:cxn>
                  <a:cxn ang="0">
                    <a:pos x="1" y="9"/>
                  </a:cxn>
                </a:cxnLst>
                <a:rect l="0" t="0" r="r" b="b"/>
                <a:pathLst>
                  <a:path w="344" h="78">
                    <a:moveTo>
                      <a:pt x="1" y="9"/>
                    </a:moveTo>
                    <a:cubicBezTo>
                      <a:pt x="7" y="10"/>
                      <a:pt x="0" y="37"/>
                      <a:pt x="1" y="71"/>
                    </a:cubicBezTo>
                    <a:cubicBezTo>
                      <a:pt x="64" y="40"/>
                      <a:pt x="330" y="57"/>
                      <a:pt x="344" y="78"/>
                    </a:cubicBezTo>
                    <a:cubicBezTo>
                      <a:pt x="342" y="37"/>
                      <a:pt x="339" y="9"/>
                      <a:pt x="339" y="9"/>
                    </a:cubicBezTo>
                    <a:cubicBezTo>
                      <a:pt x="329" y="7"/>
                      <a:pt x="6" y="0"/>
                      <a:pt x="1" y="9"/>
                    </a:cubicBezTo>
                    <a:close/>
                  </a:path>
                </a:pathLst>
              </a:custGeom>
              <a:solidFill>
                <a:schemeClr val="accent1">
                  <a:lumMod val="50000"/>
                </a:schemeClr>
              </a:solidFill>
              <a:ln w="12700" cap="flat" cmpd="sng">
                <a:solidFill>
                  <a:schemeClr val="accent1">
                    <a:lumMod val="75000"/>
                  </a:schemeClr>
                </a:solidFill>
                <a:prstDash val="solid"/>
                <a:miter lim="800000"/>
                <a:headEnd type="none" w="med" len="med"/>
                <a:tailEnd type="none" w="med" len="med"/>
              </a:ln>
              <a:effectLst/>
            </p:spPr>
            <p:txBody>
              <a:bodyPr/>
              <a:lstStyle/>
              <a:p>
                <a:pPr>
                  <a:defRPr/>
                </a:pPr>
                <a:endParaRPr lang="en-GB" dirty="0"/>
              </a:p>
            </p:txBody>
          </p:sp>
          <p:sp>
            <p:nvSpPr>
              <p:cNvPr id="18" name="Freeform 40"/>
              <p:cNvSpPr>
                <a:spLocks/>
              </p:cNvSpPr>
              <p:nvPr/>
            </p:nvSpPr>
            <p:spPr bwMode="gray">
              <a:xfrm>
                <a:off x="1639" y="2069"/>
                <a:ext cx="871" cy="234"/>
              </a:xfrm>
              <a:custGeom>
                <a:avLst/>
                <a:gdLst/>
                <a:ahLst/>
                <a:cxnLst>
                  <a:cxn ang="0">
                    <a:pos x="314" y="1"/>
                  </a:cxn>
                  <a:cxn ang="0">
                    <a:pos x="31" y="38"/>
                  </a:cxn>
                  <a:cxn ang="0">
                    <a:pos x="0" y="86"/>
                  </a:cxn>
                  <a:cxn ang="0">
                    <a:pos x="314" y="63"/>
                  </a:cxn>
                  <a:cxn ang="0">
                    <a:pos x="314" y="1"/>
                  </a:cxn>
                </a:cxnLst>
                <a:rect l="0" t="0" r="r" b="b"/>
                <a:pathLst>
                  <a:path w="320" h="86">
                    <a:moveTo>
                      <a:pt x="314" y="1"/>
                    </a:moveTo>
                    <a:cubicBezTo>
                      <a:pt x="307" y="0"/>
                      <a:pt x="44" y="36"/>
                      <a:pt x="31" y="38"/>
                    </a:cubicBezTo>
                    <a:cubicBezTo>
                      <a:pt x="31" y="38"/>
                      <a:pt x="19" y="49"/>
                      <a:pt x="0" y="86"/>
                    </a:cubicBezTo>
                    <a:cubicBezTo>
                      <a:pt x="40" y="56"/>
                      <a:pt x="231" y="28"/>
                      <a:pt x="314" y="63"/>
                    </a:cubicBezTo>
                    <a:cubicBezTo>
                      <a:pt x="313" y="29"/>
                      <a:pt x="320" y="2"/>
                      <a:pt x="314" y="1"/>
                    </a:cubicBezTo>
                    <a:close/>
                  </a:path>
                </a:pathLst>
              </a:custGeom>
              <a:solidFill>
                <a:schemeClr val="accent1">
                  <a:lumMod val="50000"/>
                </a:schemeClr>
              </a:solidFill>
              <a:ln w="12700" cap="flat" cmpd="sng">
                <a:solidFill>
                  <a:schemeClr val="accent1">
                    <a:lumMod val="75000"/>
                  </a:schemeClr>
                </a:solidFill>
                <a:prstDash val="solid"/>
                <a:miter lim="800000"/>
                <a:headEnd type="none" w="med" len="med"/>
                <a:tailEnd type="none" w="med" len="med"/>
              </a:ln>
              <a:effectLst/>
            </p:spPr>
            <p:txBody>
              <a:bodyPr/>
              <a:lstStyle/>
              <a:p>
                <a:pPr>
                  <a:defRPr/>
                </a:pPr>
                <a:endParaRPr lang="en-GB" dirty="0"/>
              </a:p>
            </p:txBody>
          </p:sp>
          <p:sp>
            <p:nvSpPr>
              <p:cNvPr id="19" name="Freeform 41"/>
              <p:cNvSpPr>
                <a:spLocks/>
              </p:cNvSpPr>
              <p:nvPr/>
            </p:nvSpPr>
            <p:spPr bwMode="gray">
              <a:xfrm>
                <a:off x="1226" y="2112"/>
                <a:ext cx="498" cy="225"/>
              </a:xfrm>
              <a:custGeom>
                <a:avLst/>
                <a:gdLst/>
                <a:ahLst/>
                <a:cxnLst>
                  <a:cxn ang="0">
                    <a:pos x="183" y="22"/>
                  </a:cxn>
                  <a:cxn ang="0">
                    <a:pos x="0" y="83"/>
                  </a:cxn>
                  <a:cxn ang="0">
                    <a:pos x="153" y="66"/>
                  </a:cxn>
                  <a:cxn ang="0">
                    <a:pos x="152" y="70"/>
                  </a:cxn>
                  <a:cxn ang="0">
                    <a:pos x="183" y="22"/>
                  </a:cxn>
                </a:cxnLst>
                <a:rect l="0" t="0" r="r" b="b"/>
                <a:pathLst>
                  <a:path w="183" h="83">
                    <a:moveTo>
                      <a:pt x="183" y="22"/>
                    </a:moveTo>
                    <a:cubicBezTo>
                      <a:pt x="92" y="0"/>
                      <a:pt x="0" y="83"/>
                      <a:pt x="0" y="83"/>
                    </a:cubicBezTo>
                    <a:cubicBezTo>
                      <a:pt x="77" y="51"/>
                      <a:pt x="153" y="46"/>
                      <a:pt x="153" y="66"/>
                    </a:cubicBezTo>
                    <a:cubicBezTo>
                      <a:pt x="153" y="68"/>
                      <a:pt x="152" y="69"/>
                      <a:pt x="152" y="70"/>
                    </a:cubicBezTo>
                    <a:cubicBezTo>
                      <a:pt x="171" y="33"/>
                      <a:pt x="183" y="22"/>
                      <a:pt x="183" y="22"/>
                    </a:cubicBezTo>
                    <a:close/>
                  </a:path>
                </a:pathLst>
              </a:custGeom>
              <a:solidFill>
                <a:schemeClr val="accent1">
                  <a:lumMod val="50000"/>
                </a:schemeClr>
              </a:solidFill>
              <a:ln w="12700" cap="flat" cmpd="sng">
                <a:solidFill>
                  <a:schemeClr val="accent1">
                    <a:lumMod val="75000"/>
                  </a:schemeClr>
                </a:solidFill>
                <a:prstDash val="solid"/>
                <a:miter lim="800000"/>
                <a:headEnd type="none" w="med" len="med"/>
                <a:tailEnd type="none" w="med" len="med"/>
              </a:ln>
              <a:effectLst/>
            </p:spPr>
            <p:txBody>
              <a:bodyPr/>
              <a:lstStyle/>
              <a:p>
                <a:pPr>
                  <a:defRPr/>
                </a:pPr>
                <a:endParaRPr lang="en-GB" dirty="0"/>
              </a:p>
            </p:txBody>
          </p:sp>
        </p:grpSp>
        <p:grpSp>
          <p:nvGrpSpPr>
            <p:cNvPr id="44043" name="Group 42"/>
            <p:cNvGrpSpPr>
              <a:grpSpLocks/>
            </p:cNvGrpSpPr>
            <p:nvPr/>
          </p:nvGrpSpPr>
          <p:grpSpPr bwMode="auto">
            <a:xfrm>
              <a:off x="4500563" y="1528763"/>
              <a:ext cx="149225" cy="4241800"/>
              <a:chOff x="2838" y="1158"/>
              <a:chExt cx="80" cy="2476"/>
            </a:xfrm>
          </p:grpSpPr>
          <p:sp>
            <p:nvSpPr>
              <p:cNvPr id="44055" name="Freeform 43"/>
              <p:cNvSpPr>
                <a:spLocks/>
              </p:cNvSpPr>
              <p:nvPr/>
            </p:nvSpPr>
            <p:spPr bwMode="gray">
              <a:xfrm>
                <a:off x="2838" y="3227"/>
                <a:ext cx="80" cy="407"/>
              </a:xfrm>
              <a:custGeom>
                <a:avLst/>
                <a:gdLst>
                  <a:gd name="T0" fmla="*/ 221 w 29"/>
                  <a:gd name="T1" fmla="*/ 0 h 150"/>
                  <a:gd name="T2" fmla="*/ 0 w 29"/>
                  <a:gd name="T3" fmla="*/ 0 h 150"/>
                  <a:gd name="T4" fmla="*/ 0 w 29"/>
                  <a:gd name="T5" fmla="*/ 1074 h 150"/>
                  <a:gd name="T6" fmla="*/ 108 w 29"/>
                  <a:gd name="T7" fmla="*/ 1104 h 150"/>
                  <a:gd name="T8" fmla="*/ 221 w 29"/>
                  <a:gd name="T9" fmla="*/ 1074 h 150"/>
                  <a:gd name="T10" fmla="*/ 221 w 29"/>
                  <a:gd name="T11" fmla="*/ 1074 h 150"/>
                  <a:gd name="T12" fmla="*/ 221 w 29"/>
                  <a:gd name="T13" fmla="*/ 1074 h 150"/>
                  <a:gd name="T14" fmla="*/ 221 w 29"/>
                  <a:gd name="T15" fmla="*/ 0 h 1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9" h="150">
                    <a:moveTo>
                      <a:pt x="29" y="0"/>
                    </a:moveTo>
                    <a:cubicBezTo>
                      <a:pt x="0" y="0"/>
                      <a:pt x="0" y="0"/>
                      <a:pt x="0" y="0"/>
                    </a:cubicBezTo>
                    <a:cubicBezTo>
                      <a:pt x="0" y="146"/>
                      <a:pt x="0" y="146"/>
                      <a:pt x="0" y="146"/>
                    </a:cubicBezTo>
                    <a:cubicBezTo>
                      <a:pt x="0" y="148"/>
                      <a:pt x="7" y="150"/>
                      <a:pt x="14" y="150"/>
                    </a:cubicBezTo>
                    <a:cubicBezTo>
                      <a:pt x="22" y="150"/>
                      <a:pt x="29" y="148"/>
                      <a:pt x="29" y="146"/>
                    </a:cubicBezTo>
                    <a:cubicBezTo>
                      <a:pt x="29" y="146"/>
                      <a:pt x="29" y="146"/>
                      <a:pt x="29" y="146"/>
                    </a:cubicBezTo>
                    <a:cubicBezTo>
                      <a:pt x="29" y="146"/>
                      <a:pt x="29" y="146"/>
                      <a:pt x="29" y="146"/>
                    </a:cubicBezTo>
                    <a:lnTo>
                      <a:pt x="29" y="0"/>
                    </a:lnTo>
                    <a:close/>
                  </a:path>
                </a:pathLst>
              </a:custGeom>
              <a:gradFill rotWithShape="1">
                <a:gsLst>
                  <a:gs pos="0">
                    <a:srgbClr val="2C2C2C"/>
                  </a:gs>
                  <a:gs pos="50000">
                    <a:srgbClr val="5F5F5F"/>
                  </a:gs>
                  <a:gs pos="100000">
                    <a:srgbClr val="2C2C2C"/>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endParaRPr lang="en-US" dirty="0"/>
              </a:p>
            </p:txBody>
          </p:sp>
          <p:sp>
            <p:nvSpPr>
              <p:cNvPr id="44056" name="Freeform 44"/>
              <p:cNvSpPr>
                <a:spLocks/>
              </p:cNvSpPr>
              <p:nvPr/>
            </p:nvSpPr>
            <p:spPr bwMode="gray">
              <a:xfrm>
                <a:off x="2838" y="3215"/>
                <a:ext cx="80" cy="20"/>
              </a:xfrm>
              <a:custGeom>
                <a:avLst/>
                <a:gdLst>
                  <a:gd name="T0" fmla="*/ 221 w 29"/>
                  <a:gd name="T1" fmla="*/ 31 h 7"/>
                  <a:gd name="T2" fmla="*/ 108 w 29"/>
                  <a:gd name="T3" fmla="*/ 57 h 7"/>
                  <a:gd name="T4" fmla="*/ 0 w 29"/>
                  <a:gd name="T5" fmla="*/ 26 h 7"/>
                  <a:gd name="T6" fmla="*/ 108 w 29"/>
                  <a:gd name="T7" fmla="*/ 0 h 7"/>
                  <a:gd name="T8" fmla="*/ 221 w 29"/>
                  <a:gd name="T9" fmla="*/ 31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7">
                    <a:moveTo>
                      <a:pt x="29" y="4"/>
                    </a:moveTo>
                    <a:cubicBezTo>
                      <a:pt x="29" y="5"/>
                      <a:pt x="22" y="7"/>
                      <a:pt x="14" y="7"/>
                    </a:cubicBezTo>
                    <a:cubicBezTo>
                      <a:pt x="7" y="7"/>
                      <a:pt x="0" y="5"/>
                      <a:pt x="0" y="3"/>
                    </a:cubicBezTo>
                    <a:cubicBezTo>
                      <a:pt x="0" y="2"/>
                      <a:pt x="7" y="0"/>
                      <a:pt x="14" y="0"/>
                    </a:cubicBezTo>
                    <a:cubicBezTo>
                      <a:pt x="22" y="0"/>
                      <a:pt x="29" y="2"/>
                      <a:pt x="29" y="4"/>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4057" name="Freeform 45"/>
              <p:cNvSpPr>
                <a:spLocks/>
              </p:cNvSpPr>
              <p:nvPr/>
            </p:nvSpPr>
            <p:spPr bwMode="gray">
              <a:xfrm>
                <a:off x="2860" y="1158"/>
                <a:ext cx="32" cy="2071"/>
              </a:xfrm>
              <a:custGeom>
                <a:avLst/>
                <a:gdLst>
                  <a:gd name="T0" fmla="*/ 43 w 12"/>
                  <a:gd name="T1" fmla="*/ 5629 h 762"/>
                  <a:gd name="T2" fmla="*/ 0 w 12"/>
                  <a:gd name="T3" fmla="*/ 5585 h 762"/>
                  <a:gd name="T4" fmla="*/ 0 w 12"/>
                  <a:gd name="T5" fmla="*/ 43 h 762"/>
                  <a:gd name="T6" fmla="*/ 43 w 12"/>
                  <a:gd name="T7" fmla="*/ 0 h 762"/>
                  <a:gd name="T8" fmla="*/ 85 w 12"/>
                  <a:gd name="T9" fmla="*/ 43 h 762"/>
                  <a:gd name="T10" fmla="*/ 85 w 12"/>
                  <a:gd name="T11" fmla="*/ 5585 h 762"/>
                  <a:gd name="T12" fmla="*/ 43 w 12"/>
                  <a:gd name="T13" fmla="*/ 5629 h 7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 h="762">
                    <a:moveTo>
                      <a:pt x="6" y="762"/>
                    </a:moveTo>
                    <a:cubicBezTo>
                      <a:pt x="3" y="762"/>
                      <a:pt x="0" y="759"/>
                      <a:pt x="0" y="756"/>
                    </a:cubicBezTo>
                    <a:cubicBezTo>
                      <a:pt x="0" y="6"/>
                      <a:pt x="0" y="6"/>
                      <a:pt x="0" y="6"/>
                    </a:cubicBezTo>
                    <a:cubicBezTo>
                      <a:pt x="0" y="2"/>
                      <a:pt x="3" y="0"/>
                      <a:pt x="6" y="0"/>
                    </a:cubicBezTo>
                    <a:cubicBezTo>
                      <a:pt x="10" y="0"/>
                      <a:pt x="12" y="2"/>
                      <a:pt x="12" y="6"/>
                    </a:cubicBezTo>
                    <a:cubicBezTo>
                      <a:pt x="12" y="756"/>
                      <a:pt x="12" y="756"/>
                      <a:pt x="12" y="756"/>
                    </a:cubicBezTo>
                    <a:cubicBezTo>
                      <a:pt x="12" y="759"/>
                      <a:pt x="10" y="762"/>
                      <a:pt x="6" y="762"/>
                    </a:cubicBezTo>
                    <a:close/>
                  </a:path>
                </a:pathLst>
              </a:custGeom>
              <a:gradFill rotWithShape="1">
                <a:gsLst>
                  <a:gs pos="0">
                    <a:srgbClr val="4F4F4F"/>
                  </a:gs>
                  <a:gs pos="100000">
                    <a:srgbClr val="B2B2B2"/>
                  </a:gs>
                </a:gsLst>
                <a:lin ang="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nchor="ctr"/>
              <a:lstStyle/>
              <a:p>
                <a:endParaRPr lang="en-US" dirty="0"/>
              </a:p>
            </p:txBody>
          </p:sp>
        </p:grpSp>
        <p:sp>
          <p:nvSpPr>
            <p:cNvPr id="24" name="Freeform 47"/>
            <p:cNvSpPr>
              <a:spLocks/>
            </p:cNvSpPr>
            <p:nvPr/>
          </p:nvSpPr>
          <p:spPr bwMode="gray">
            <a:xfrm>
              <a:off x="5046676" y="1944688"/>
              <a:ext cx="2378140" cy="1700212"/>
            </a:xfrm>
            <a:custGeom>
              <a:avLst/>
              <a:gdLst/>
              <a:ahLst/>
              <a:cxnLst>
                <a:cxn ang="0">
                  <a:pos x="0" y="0"/>
                </a:cxn>
                <a:cxn ang="0">
                  <a:pos x="202" y="312"/>
                </a:cxn>
                <a:cxn ang="0">
                  <a:pos x="202" y="312"/>
                </a:cxn>
                <a:cxn ang="0">
                  <a:pos x="472" y="365"/>
                </a:cxn>
                <a:cxn ang="0">
                  <a:pos x="0" y="0"/>
                </a:cxn>
              </a:cxnLst>
              <a:rect l="0" t="0" r="r" b="b"/>
              <a:pathLst>
                <a:path w="472" h="365">
                  <a:moveTo>
                    <a:pt x="0" y="0"/>
                  </a:moveTo>
                  <a:cubicBezTo>
                    <a:pt x="130" y="29"/>
                    <a:pt x="196" y="150"/>
                    <a:pt x="202" y="312"/>
                  </a:cubicBezTo>
                  <a:cubicBezTo>
                    <a:pt x="202" y="312"/>
                    <a:pt x="202" y="312"/>
                    <a:pt x="202" y="312"/>
                  </a:cubicBezTo>
                  <a:cubicBezTo>
                    <a:pt x="322" y="266"/>
                    <a:pt x="441" y="342"/>
                    <a:pt x="472" y="365"/>
                  </a:cubicBezTo>
                  <a:cubicBezTo>
                    <a:pt x="351" y="193"/>
                    <a:pt x="242" y="33"/>
                    <a:pt x="0" y="0"/>
                  </a:cubicBezTo>
                  <a:close/>
                </a:path>
              </a:pathLst>
            </a:custGeom>
            <a:gradFill rotWithShape="1">
              <a:gsLst>
                <a:gs pos="0">
                  <a:schemeClr val="accent1">
                    <a:lumMod val="40000"/>
                    <a:lumOff val="60000"/>
                  </a:schemeClr>
                </a:gs>
                <a:gs pos="100000">
                  <a:schemeClr val="accent1">
                    <a:lumMod val="60000"/>
                    <a:lumOff val="40000"/>
                  </a:schemeClr>
                </a:gs>
              </a:gsLst>
              <a:lin ang="5400000" scaled="1"/>
            </a:gradFill>
            <a:ln w="12700" cap="flat" cmpd="sng">
              <a:solidFill>
                <a:schemeClr val="accent1"/>
              </a:solidFill>
              <a:prstDash val="solid"/>
              <a:miter lim="800000"/>
              <a:headEnd type="none" w="med" len="med"/>
              <a:tailEnd type="none" w="med" len="med"/>
            </a:ln>
            <a:effectLst/>
          </p:spPr>
          <p:txBody>
            <a:bodyPr/>
            <a:lstStyle/>
            <a:p>
              <a:pPr>
                <a:defRPr/>
              </a:pPr>
              <a:endParaRPr lang="en-GB" dirty="0"/>
            </a:p>
          </p:txBody>
        </p:sp>
        <p:sp>
          <p:nvSpPr>
            <p:cNvPr id="25" name="Freeform 48"/>
            <p:cNvSpPr>
              <a:spLocks/>
            </p:cNvSpPr>
            <p:nvPr/>
          </p:nvSpPr>
          <p:spPr bwMode="gray">
            <a:xfrm>
              <a:off x="4425947" y="1908175"/>
              <a:ext cx="1636756" cy="1571625"/>
            </a:xfrm>
            <a:custGeom>
              <a:avLst/>
              <a:gdLst/>
              <a:ahLst/>
              <a:cxnLst>
                <a:cxn ang="0">
                  <a:pos x="123" y="8"/>
                </a:cxn>
                <a:cxn ang="0">
                  <a:pos x="29" y="2"/>
                </a:cxn>
                <a:cxn ang="0">
                  <a:pos x="12" y="338"/>
                </a:cxn>
                <a:cxn ang="0">
                  <a:pos x="325" y="320"/>
                </a:cxn>
                <a:cxn ang="0">
                  <a:pos x="325" y="320"/>
                </a:cxn>
                <a:cxn ang="0">
                  <a:pos x="123" y="8"/>
                </a:cxn>
              </a:cxnLst>
              <a:rect l="0" t="0" r="r" b="b"/>
              <a:pathLst>
                <a:path w="325" h="338">
                  <a:moveTo>
                    <a:pt x="123" y="8"/>
                  </a:moveTo>
                  <a:cubicBezTo>
                    <a:pt x="96" y="2"/>
                    <a:pt x="65" y="0"/>
                    <a:pt x="29" y="2"/>
                  </a:cubicBezTo>
                  <a:cubicBezTo>
                    <a:pt x="29" y="22"/>
                    <a:pt x="0" y="306"/>
                    <a:pt x="12" y="338"/>
                  </a:cubicBezTo>
                  <a:cubicBezTo>
                    <a:pt x="24" y="313"/>
                    <a:pt x="228" y="267"/>
                    <a:pt x="325" y="320"/>
                  </a:cubicBezTo>
                  <a:cubicBezTo>
                    <a:pt x="325" y="320"/>
                    <a:pt x="325" y="320"/>
                    <a:pt x="325" y="320"/>
                  </a:cubicBezTo>
                  <a:cubicBezTo>
                    <a:pt x="319" y="158"/>
                    <a:pt x="253" y="37"/>
                    <a:pt x="123" y="8"/>
                  </a:cubicBezTo>
                  <a:close/>
                </a:path>
              </a:pathLst>
            </a:custGeom>
            <a:gradFill rotWithShape="1">
              <a:gsLst>
                <a:gs pos="0">
                  <a:schemeClr val="accent1">
                    <a:lumMod val="60000"/>
                    <a:lumOff val="40000"/>
                  </a:schemeClr>
                </a:gs>
                <a:gs pos="100000">
                  <a:schemeClr val="accent1"/>
                </a:gs>
              </a:gsLst>
              <a:lin ang="5400000" scaled="1"/>
            </a:gradFill>
            <a:ln w="12700" cap="flat" cmpd="sng">
              <a:solidFill>
                <a:schemeClr val="accent1"/>
              </a:solidFill>
              <a:prstDash val="solid"/>
              <a:miter lim="800000"/>
              <a:headEnd type="none" w="med" len="med"/>
              <a:tailEnd type="none" w="med" len="med"/>
            </a:ln>
            <a:effectLst/>
          </p:spPr>
          <p:txBody>
            <a:bodyPr/>
            <a:lstStyle/>
            <a:p>
              <a:pPr>
                <a:defRPr/>
              </a:pPr>
              <a:endParaRPr lang="en-GB" dirty="0"/>
            </a:p>
          </p:txBody>
        </p:sp>
        <p:sp>
          <p:nvSpPr>
            <p:cNvPr id="26" name="Freeform 49"/>
            <p:cNvSpPr>
              <a:spLocks/>
            </p:cNvSpPr>
            <p:nvPr/>
          </p:nvSpPr>
          <p:spPr bwMode="gray">
            <a:xfrm>
              <a:off x="1511218" y="1917700"/>
              <a:ext cx="2646434" cy="1631950"/>
            </a:xfrm>
            <a:custGeom>
              <a:avLst/>
              <a:gdLst/>
              <a:ahLst/>
              <a:cxnLst>
                <a:cxn ang="0">
                  <a:pos x="493" y="9"/>
                </a:cxn>
                <a:cxn ang="0">
                  <a:pos x="525" y="0"/>
                </a:cxn>
                <a:cxn ang="0">
                  <a:pos x="503" y="4"/>
                </a:cxn>
                <a:cxn ang="0">
                  <a:pos x="0" y="351"/>
                </a:cxn>
                <a:cxn ang="0">
                  <a:pos x="250" y="341"/>
                </a:cxn>
                <a:cxn ang="0">
                  <a:pos x="493" y="9"/>
                </a:cxn>
              </a:cxnLst>
              <a:rect l="0" t="0" r="r" b="b"/>
              <a:pathLst>
                <a:path w="525" h="351">
                  <a:moveTo>
                    <a:pt x="493" y="9"/>
                  </a:moveTo>
                  <a:cubicBezTo>
                    <a:pt x="503" y="5"/>
                    <a:pt x="514" y="2"/>
                    <a:pt x="525" y="0"/>
                  </a:cubicBezTo>
                  <a:cubicBezTo>
                    <a:pt x="517" y="1"/>
                    <a:pt x="510" y="2"/>
                    <a:pt x="503" y="4"/>
                  </a:cubicBezTo>
                  <a:cubicBezTo>
                    <a:pt x="284" y="41"/>
                    <a:pt x="250" y="56"/>
                    <a:pt x="0" y="351"/>
                  </a:cubicBezTo>
                  <a:cubicBezTo>
                    <a:pt x="101" y="303"/>
                    <a:pt x="200" y="304"/>
                    <a:pt x="250" y="341"/>
                  </a:cubicBezTo>
                  <a:cubicBezTo>
                    <a:pt x="289" y="225"/>
                    <a:pt x="288" y="76"/>
                    <a:pt x="493" y="9"/>
                  </a:cubicBezTo>
                  <a:close/>
                </a:path>
              </a:pathLst>
            </a:custGeom>
            <a:gradFill rotWithShape="1">
              <a:gsLst>
                <a:gs pos="0">
                  <a:schemeClr val="accent1">
                    <a:lumMod val="40000"/>
                    <a:lumOff val="60000"/>
                  </a:schemeClr>
                </a:gs>
                <a:gs pos="100000">
                  <a:schemeClr val="accent1">
                    <a:lumMod val="60000"/>
                    <a:lumOff val="40000"/>
                  </a:schemeClr>
                </a:gs>
              </a:gsLst>
              <a:lin ang="5400000" scaled="1"/>
            </a:gradFill>
            <a:ln w="12700" cap="flat" cmpd="sng">
              <a:solidFill>
                <a:schemeClr val="accent1"/>
              </a:solidFill>
              <a:prstDash val="solid"/>
              <a:miter lim="800000"/>
              <a:headEnd type="none" w="med" len="med"/>
              <a:tailEnd type="none" w="med" len="med"/>
            </a:ln>
            <a:effectLst/>
          </p:spPr>
          <p:txBody>
            <a:bodyPr/>
            <a:lstStyle/>
            <a:p>
              <a:pPr>
                <a:defRPr/>
              </a:pPr>
              <a:endParaRPr lang="en-GB" dirty="0"/>
            </a:p>
          </p:txBody>
        </p:sp>
        <p:sp>
          <p:nvSpPr>
            <p:cNvPr id="27" name="Freeform 50"/>
            <p:cNvSpPr>
              <a:spLocks/>
            </p:cNvSpPr>
            <p:nvPr/>
          </p:nvSpPr>
          <p:spPr bwMode="gray">
            <a:xfrm>
              <a:off x="2771727" y="1893888"/>
              <a:ext cx="1800274" cy="1609725"/>
            </a:xfrm>
            <a:custGeom>
              <a:avLst/>
              <a:gdLst/>
              <a:ahLst/>
              <a:cxnLst>
                <a:cxn ang="0">
                  <a:pos x="357" y="5"/>
                </a:cxn>
                <a:cxn ang="0">
                  <a:pos x="275" y="5"/>
                </a:cxn>
                <a:cxn ang="0">
                  <a:pos x="243" y="14"/>
                </a:cxn>
                <a:cxn ang="0">
                  <a:pos x="0" y="346"/>
                </a:cxn>
                <a:cxn ang="0">
                  <a:pos x="340" y="341"/>
                </a:cxn>
                <a:cxn ang="0">
                  <a:pos x="357" y="5"/>
                </a:cxn>
              </a:cxnLst>
              <a:rect l="0" t="0" r="r" b="b"/>
              <a:pathLst>
                <a:path w="357" h="346">
                  <a:moveTo>
                    <a:pt x="357" y="5"/>
                  </a:moveTo>
                  <a:cubicBezTo>
                    <a:pt x="322" y="3"/>
                    <a:pt x="316" y="0"/>
                    <a:pt x="275" y="5"/>
                  </a:cubicBezTo>
                  <a:cubicBezTo>
                    <a:pt x="264" y="8"/>
                    <a:pt x="253" y="11"/>
                    <a:pt x="243" y="14"/>
                  </a:cubicBezTo>
                  <a:cubicBezTo>
                    <a:pt x="38" y="81"/>
                    <a:pt x="19" y="228"/>
                    <a:pt x="0" y="346"/>
                  </a:cubicBezTo>
                  <a:cubicBezTo>
                    <a:pt x="143" y="272"/>
                    <a:pt x="297" y="284"/>
                    <a:pt x="340" y="341"/>
                  </a:cubicBezTo>
                  <a:cubicBezTo>
                    <a:pt x="345" y="290"/>
                    <a:pt x="357" y="25"/>
                    <a:pt x="357" y="5"/>
                  </a:cubicBezTo>
                  <a:close/>
                </a:path>
              </a:pathLst>
            </a:custGeom>
            <a:gradFill rotWithShape="1">
              <a:gsLst>
                <a:gs pos="0">
                  <a:schemeClr val="accent1">
                    <a:lumMod val="60000"/>
                    <a:lumOff val="40000"/>
                  </a:schemeClr>
                </a:gs>
                <a:gs pos="100000">
                  <a:schemeClr val="accent1"/>
                </a:gs>
              </a:gsLst>
              <a:lin ang="5400000" scaled="1"/>
            </a:gradFill>
            <a:ln w="12700" cap="flat" cmpd="sng">
              <a:solidFill>
                <a:schemeClr val="accent1"/>
              </a:solidFill>
              <a:prstDash val="solid"/>
              <a:miter lim="800000"/>
              <a:headEnd type="none" w="med" len="med"/>
              <a:tailEnd type="none" w="med" len="med"/>
            </a:ln>
            <a:effectLst/>
          </p:spPr>
          <p:txBody>
            <a:bodyPr/>
            <a:lstStyle/>
            <a:p>
              <a:pPr>
                <a:defRPr/>
              </a:pPr>
              <a:endParaRPr lang="en-GB" dirty="0"/>
            </a:p>
          </p:txBody>
        </p:sp>
        <p:sp>
          <p:nvSpPr>
            <p:cNvPr id="44048" name="Rectangle 58"/>
            <p:cNvSpPr>
              <a:spLocks noChangeArrowheads="1"/>
            </p:cNvSpPr>
            <p:nvPr/>
          </p:nvSpPr>
          <p:spPr bwMode="gray">
            <a:xfrm>
              <a:off x="2263563" y="3784600"/>
              <a:ext cx="132440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2400">
                  <a:solidFill>
                    <a:srgbClr val="0D0D0D"/>
                  </a:solidFill>
                  <a:latin typeface="Arial" panose="020B0604020202020204" pitchFamily="34" charset="0"/>
                </a:defRPr>
              </a:lvl1pPr>
              <a:lvl2pPr marL="742950" indent="-285750" eaLnBrk="0" hangingPunct="0">
                <a:spcBef>
                  <a:spcPct val="20000"/>
                </a:spcBef>
                <a:buFont typeface="Arial" panose="020B0604020202020204" pitchFamily="34" charset="0"/>
                <a:buChar char="–"/>
                <a:defRPr sz="2400">
                  <a:solidFill>
                    <a:srgbClr val="0D0D0D"/>
                  </a:solidFill>
                  <a:latin typeface="Arial" panose="020B0604020202020204" pitchFamily="34" charset="0"/>
                </a:defRPr>
              </a:lvl2pPr>
              <a:lvl3pPr marL="1143000" indent="-228600" eaLnBrk="0" hangingPunct="0">
                <a:spcBef>
                  <a:spcPct val="20000"/>
                </a:spcBef>
                <a:buFont typeface="Arial" panose="020B0604020202020204" pitchFamily="34" charset="0"/>
                <a:buChar char="•"/>
                <a:defRPr sz="2400">
                  <a:solidFill>
                    <a:srgbClr val="0D0D0D"/>
                  </a:solidFill>
                  <a:latin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rgbClr val="0D0D0D"/>
                  </a:solidFill>
                  <a:latin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rgbClr val="0D0D0D"/>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0D0D0D"/>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0D0D0D"/>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0D0D0D"/>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0D0D0D"/>
                  </a:solidFill>
                  <a:latin typeface="Arial" panose="020B0604020202020204" pitchFamily="34" charset="0"/>
                </a:defRPr>
              </a:lvl9pPr>
            </a:lstStyle>
            <a:p>
              <a:pPr algn="ctr" eaLnBrk="1" hangingPunct="1">
                <a:spcBef>
                  <a:spcPct val="0"/>
                </a:spcBef>
                <a:buFontTx/>
                <a:buNone/>
              </a:pPr>
              <a:r>
                <a:rPr lang="en-US" altLang="en-US" sz="2000" b="1" noProof="1">
                  <a:solidFill>
                    <a:schemeClr val="tx1"/>
                  </a:solidFill>
                </a:rPr>
                <a:t>Practices</a:t>
              </a:r>
            </a:p>
          </p:txBody>
        </p:sp>
        <p:sp>
          <p:nvSpPr>
            <p:cNvPr id="44049" name="AutoShape 67"/>
            <p:cNvSpPr>
              <a:spLocks noChangeArrowheads="1"/>
            </p:cNvSpPr>
            <p:nvPr/>
          </p:nvSpPr>
          <p:spPr bwMode="gray">
            <a:xfrm>
              <a:off x="2532063" y="2000250"/>
              <a:ext cx="3946525" cy="2070100"/>
            </a:xfrm>
            <a:custGeom>
              <a:avLst/>
              <a:gdLst>
                <a:gd name="T0" fmla="*/ 2147483647 w 21600"/>
                <a:gd name="T1" fmla="*/ 0 h 21600"/>
                <a:gd name="T2" fmla="*/ 2147483647 w 21600"/>
                <a:gd name="T3" fmla="*/ 2147483647 h 21600"/>
                <a:gd name="T4" fmla="*/ 2147483647 w 21600"/>
                <a:gd name="T5" fmla="*/ 955084241 h 21600"/>
                <a:gd name="T6" fmla="*/ 2147483647 w 21600"/>
                <a:gd name="T7" fmla="*/ 2147483647 h 21600"/>
                <a:gd name="T8" fmla="*/ 0 60000 65536"/>
                <a:gd name="T9" fmla="*/ 0 60000 65536"/>
                <a:gd name="T10" fmla="*/ 0 60000 65536"/>
                <a:gd name="T11" fmla="*/ 0 60000 65536"/>
                <a:gd name="T12" fmla="*/ 245 w 21600"/>
                <a:gd name="T13" fmla="*/ 0 h 21600"/>
                <a:gd name="T14" fmla="*/ 21355 w 21600"/>
                <a:gd name="T15" fmla="*/ 8742 h 21600"/>
              </a:gdLst>
              <a:ahLst/>
              <a:cxnLst>
                <a:cxn ang="T8">
                  <a:pos x="T0" y="T1"/>
                </a:cxn>
                <a:cxn ang="T9">
                  <a:pos x="T2" y="T3"/>
                </a:cxn>
                <a:cxn ang="T10">
                  <a:pos x="T4" y="T5"/>
                </a:cxn>
                <a:cxn ang="T11">
                  <a:pos x="T6" y="T7"/>
                </a:cxn>
              </a:cxnLst>
              <a:rect l="T12" t="T13" r="T14" b="T15"/>
              <a:pathLst>
                <a:path w="21600" h="21600">
                  <a:moveTo>
                    <a:pt x="2098" y="6480"/>
                  </a:moveTo>
                  <a:cubicBezTo>
                    <a:pt x="3738" y="3175"/>
                    <a:pt x="7110" y="1084"/>
                    <a:pt x="10800" y="1085"/>
                  </a:cubicBezTo>
                  <a:cubicBezTo>
                    <a:pt x="14489" y="1085"/>
                    <a:pt x="17861" y="3175"/>
                    <a:pt x="19501" y="6480"/>
                  </a:cubicBezTo>
                  <a:lnTo>
                    <a:pt x="20473" y="5997"/>
                  </a:lnTo>
                  <a:cubicBezTo>
                    <a:pt x="18649" y="2323"/>
                    <a:pt x="14901" y="-1"/>
                    <a:pt x="10799" y="0"/>
                  </a:cubicBezTo>
                  <a:cubicBezTo>
                    <a:pt x="6698" y="0"/>
                    <a:pt x="2950" y="2323"/>
                    <a:pt x="1126" y="5997"/>
                  </a:cubicBezTo>
                  <a:lnTo>
                    <a:pt x="2098" y="6480"/>
                  </a:lnTo>
                  <a:close/>
                </a:path>
              </a:pathLst>
            </a:custGeom>
            <a:solidFill>
              <a:srgbClr val="FFFFFF">
                <a:alpha val="2509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44050" name="Rectangle 74"/>
            <p:cNvSpPr>
              <a:spLocks noChangeArrowheads="1"/>
            </p:cNvSpPr>
            <p:nvPr/>
          </p:nvSpPr>
          <p:spPr bwMode="gray">
            <a:xfrm>
              <a:off x="5355532" y="3784600"/>
              <a:ext cx="14237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2400">
                  <a:solidFill>
                    <a:srgbClr val="0D0D0D"/>
                  </a:solidFill>
                  <a:latin typeface="Arial" panose="020B0604020202020204" pitchFamily="34" charset="0"/>
                </a:defRPr>
              </a:lvl1pPr>
              <a:lvl2pPr marL="742950" indent="-285750" eaLnBrk="0" hangingPunct="0">
                <a:spcBef>
                  <a:spcPct val="20000"/>
                </a:spcBef>
                <a:buFont typeface="Arial" panose="020B0604020202020204" pitchFamily="34" charset="0"/>
                <a:buChar char="–"/>
                <a:defRPr sz="2400">
                  <a:solidFill>
                    <a:srgbClr val="0D0D0D"/>
                  </a:solidFill>
                  <a:latin typeface="Arial" panose="020B0604020202020204" pitchFamily="34" charset="0"/>
                </a:defRPr>
              </a:lvl2pPr>
              <a:lvl3pPr marL="1143000" indent="-228600" eaLnBrk="0" hangingPunct="0">
                <a:spcBef>
                  <a:spcPct val="20000"/>
                </a:spcBef>
                <a:buFont typeface="Arial" panose="020B0604020202020204" pitchFamily="34" charset="0"/>
                <a:buChar char="•"/>
                <a:defRPr sz="2400">
                  <a:solidFill>
                    <a:srgbClr val="0D0D0D"/>
                  </a:solidFill>
                  <a:latin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rgbClr val="0D0D0D"/>
                  </a:solidFill>
                  <a:latin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rgbClr val="0D0D0D"/>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0D0D0D"/>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0D0D0D"/>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0D0D0D"/>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0D0D0D"/>
                  </a:solidFill>
                  <a:latin typeface="Arial" panose="020B0604020202020204" pitchFamily="34" charset="0"/>
                </a:defRPr>
              </a:lvl9pPr>
            </a:lstStyle>
            <a:p>
              <a:pPr algn="ctr" eaLnBrk="1" hangingPunct="1">
                <a:spcBef>
                  <a:spcPct val="0"/>
                </a:spcBef>
                <a:buFontTx/>
                <a:buNone/>
              </a:pPr>
              <a:r>
                <a:rPr lang="en-US" altLang="en-US" sz="2000" b="1" noProof="1">
                  <a:solidFill>
                    <a:schemeClr val="tx1"/>
                  </a:solidFill>
                </a:rPr>
                <a:t>Strategies</a:t>
              </a:r>
            </a:p>
          </p:txBody>
        </p:sp>
        <p:sp>
          <p:nvSpPr>
            <p:cNvPr id="44051" name="Rectangle 75"/>
            <p:cNvSpPr>
              <a:spLocks noChangeArrowheads="1"/>
            </p:cNvSpPr>
            <p:nvPr/>
          </p:nvSpPr>
          <p:spPr bwMode="gray">
            <a:xfrm>
              <a:off x="1577775" y="4673600"/>
              <a:ext cx="263565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2400">
                  <a:solidFill>
                    <a:srgbClr val="0D0D0D"/>
                  </a:solidFill>
                  <a:latin typeface="Arial" panose="020B0604020202020204" pitchFamily="34" charset="0"/>
                </a:defRPr>
              </a:lvl1pPr>
              <a:lvl2pPr marL="742950" indent="-285750" eaLnBrk="0" hangingPunct="0">
                <a:spcBef>
                  <a:spcPct val="20000"/>
                </a:spcBef>
                <a:buFont typeface="Arial" panose="020B0604020202020204" pitchFamily="34" charset="0"/>
                <a:buChar char="–"/>
                <a:defRPr sz="2400">
                  <a:solidFill>
                    <a:srgbClr val="0D0D0D"/>
                  </a:solidFill>
                  <a:latin typeface="Arial" panose="020B0604020202020204" pitchFamily="34" charset="0"/>
                </a:defRPr>
              </a:lvl2pPr>
              <a:lvl3pPr marL="1143000" indent="-228600" eaLnBrk="0" hangingPunct="0">
                <a:spcBef>
                  <a:spcPct val="20000"/>
                </a:spcBef>
                <a:buFont typeface="Arial" panose="020B0604020202020204" pitchFamily="34" charset="0"/>
                <a:buChar char="•"/>
                <a:defRPr sz="2400">
                  <a:solidFill>
                    <a:srgbClr val="0D0D0D"/>
                  </a:solidFill>
                  <a:latin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rgbClr val="0D0D0D"/>
                  </a:solidFill>
                  <a:latin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rgbClr val="0D0D0D"/>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0D0D0D"/>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0D0D0D"/>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0D0D0D"/>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0D0D0D"/>
                  </a:solidFill>
                  <a:latin typeface="Arial" panose="020B0604020202020204" pitchFamily="34" charset="0"/>
                </a:defRPr>
              </a:lvl9pPr>
            </a:lstStyle>
            <a:p>
              <a:pPr algn="ctr" eaLnBrk="1" hangingPunct="1">
                <a:spcBef>
                  <a:spcPct val="0"/>
                </a:spcBef>
                <a:buFontTx/>
                <a:buNone/>
              </a:pPr>
              <a:r>
                <a:rPr lang="en-US" altLang="en-US" sz="2000" b="1" noProof="1">
                  <a:solidFill>
                    <a:schemeClr val="tx1"/>
                  </a:solidFill>
                </a:rPr>
                <a:t>Policies/Procedures</a:t>
              </a:r>
            </a:p>
          </p:txBody>
        </p:sp>
        <p:sp>
          <p:nvSpPr>
            <p:cNvPr id="44052" name="Rectangle 77"/>
            <p:cNvSpPr>
              <a:spLocks noChangeArrowheads="1"/>
            </p:cNvSpPr>
            <p:nvPr/>
          </p:nvSpPr>
          <p:spPr bwMode="gray">
            <a:xfrm>
              <a:off x="5338648" y="4673600"/>
              <a:ext cx="146867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2400">
                  <a:solidFill>
                    <a:srgbClr val="0D0D0D"/>
                  </a:solidFill>
                  <a:latin typeface="Arial" panose="020B0604020202020204" pitchFamily="34" charset="0"/>
                </a:defRPr>
              </a:lvl1pPr>
              <a:lvl2pPr marL="742950" indent="-285750" eaLnBrk="0" hangingPunct="0">
                <a:spcBef>
                  <a:spcPct val="20000"/>
                </a:spcBef>
                <a:buFont typeface="Arial" panose="020B0604020202020204" pitchFamily="34" charset="0"/>
                <a:buChar char="–"/>
                <a:defRPr sz="2400">
                  <a:solidFill>
                    <a:srgbClr val="0D0D0D"/>
                  </a:solidFill>
                  <a:latin typeface="Arial" panose="020B0604020202020204" pitchFamily="34" charset="0"/>
                </a:defRPr>
              </a:lvl2pPr>
              <a:lvl3pPr marL="1143000" indent="-228600" eaLnBrk="0" hangingPunct="0">
                <a:spcBef>
                  <a:spcPct val="20000"/>
                </a:spcBef>
                <a:buFont typeface="Arial" panose="020B0604020202020204" pitchFamily="34" charset="0"/>
                <a:buChar char="•"/>
                <a:defRPr sz="2400">
                  <a:solidFill>
                    <a:srgbClr val="0D0D0D"/>
                  </a:solidFill>
                  <a:latin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rgbClr val="0D0D0D"/>
                  </a:solidFill>
                  <a:latin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rgbClr val="0D0D0D"/>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0D0D0D"/>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0D0D0D"/>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0D0D0D"/>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0D0D0D"/>
                  </a:solidFill>
                  <a:latin typeface="Arial" panose="020B0604020202020204" pitchFamily="34" charset="0"/>
                </a:defRPr>
              </a:lvl9pPr>
            </a:lstStyle>
            <a:p>
              <a:pPr algn="ctr" eaLnBrk="1" hangingPunct="1">
                <a:spcBef>
                  <a:spcPct val="0"/>
                </a:spcBef>
                <a:buFontTx/>
                <a:buNone/>
              </a:pPr>
              <a:r>
                <a:rPr lang="en-US" altLang="en-US" sz="2000" b="1" noProof="1">
                  <a:solidFill>
                    <a:schemeClr val="tx1"/>
                  </a:solidFill>
                </a:rPr>
                <a:t>Processes</a:t>
              </a:r>
            </a:p>
          </p:txBody>
        </p:sp>
        <p:sp>
          <p:nvSpPr>
            <p:cNvPr id="44053" name="Line 36"/>
            <p:cNvSpPr>
              <a:spLocks noChangeShapeType="1"/>
            </p:cNvSpPr>
            <p:nvPr/>
          </p:nvSpPr>
          <p:spPr bwMode="gray">
            <a:xfrm rot="5400000">
              <a:off x="2954338" y="3363913"/>
              <a:ext cx="0" cy="2425700"/>
            </a:xfrm>
            <a:prstGeom prst="line">
              <a:avLst/>
            </a:prstGeom>
            <a:noFill/>
            <a:ln w="19050">
              <a:solidFill>
                <a:srgbClr val="5F5F5F"/>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44054" name="Line 36"/>
            <p:cNvSpPr>
              <a:spLocks noChangeShapeType="1"/>
            </p:cNvSpPr>
            <p:nvPr/>
          </p:nvSpPr>
          <p:spPr bwMode="gray">
            <a:xfrm rot="5400000">
              <a:off x="6122988" y="3363913"/>
              <a:ext cx="0" cy="2425700"/>
            </a:xfrm>
            <a:prstGeom prst="line">
              <a:avLst/>
            </a:prstGeom>
            <a:noFill/>
            <a:ln w="19050">
              <a:solidFill>
                <a:srgbClr val="5F5F5F"/>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dirty="0"/>
            </a:p>
          </p:txBody>
        </p:sp>
      </p:grpSp>
      <p:sp>
        <p:nvSpPr>
          <p:cNvPr id="44037" name="Rectangle 56"/>
          <p:cNvSpPr>
            <a:spLocks noChangeArrowheads="1"/>
          </p:cNvSpPr>
          <p:nvPr/>
        </p:nvSpPr>
        <p:spPr bwMode="gray">
          <a:xfrm>
            <a:off x="4525964" y="1639888"/>
            <a:ext cx="3132137"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2400">
                <a:solidFill>
                  <a:srgbClr val="0D0D0D"/>
                </a:solidFill>
                <a:latin typeface="Arial" panose="020B0604020202020204" pitchFamily="34" charset="0"/>
              </a:defRPr>
            </a:lvl1pPr>
            <a:lvl2pPr marL="742950" indent="-285750" eaLnBrk="0" hangingPunct="0">
              <a:spcBef>
                <a:spcPct val="20000"/>
              </a:spcBef>
              <a:buFont typeface="Arial" panose="020B0604020202020204" pitchFamily="34" charset="0"/>
              <a:buChar char="–"/>
              <a:defRPr sz="2400">
                <a:solidFill>
                  <a:srgbClr val="0D0D0D"/>
                </a:solidFill>
                <a:latin typeface="Arial" panose="020B0604020202020204" pitchFamily="34" charset="0"/>
              </a:defRPr>
            </a:lvl2pPr>
            <a:lvl3pPr marL="1143000" indent="-228600" eaLnBrk="0" hangingPunct="0">
              <a:spcBef>
                <a:spcPct val="20000"/>
              </a:spcBef>
              <a:buFont typeface="Arial" panose="020B0604020202020204" pitchFamily="34" charset="0"/>
              <a:buChar char="•"/>
              <a:defRPr sz="2400">
                <a:solidFill>
                  <a:srgbClr val="0D0D0D"/>
                </a:solidFill>
                <a:latin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rgbClr val="0D0D0D"/>
                </a:solidFill>
                <a:latin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rgbClr val="0D0D0D"/>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0D0D0D"/>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0D0D0D"/>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0D0D0D"/>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0D0D0D"/>
                </a:solidFill>
                <a:latin typeface="Arial" panose="020B0604020202020204" pitchFamily="34" charset="0"/>
              </a:defRPr>
            </a:lvl9pPr>
          </a:lstStyle>
          <a:p>
            <a:pPr algn="ctr" eaLnBrk="1" hangingPunct="1">
              <a:spcBef>
                <a:spcPct val="0"/>
              </a:spcBef>
              <a:buFontTx/>
              <a:buNone/>
            </a:pPr>
            <a:r>
              <a:rPr lang="en-US" altLang="en-US" sz="2000" b="1" noProof="1">
                <a:solidFill>
                  <a:schemeClr val="tx1"/>
                </a:solidFill>
              </a:rPr>
              <a:t>Restorative Approach = </a:t>
            </a:r>
          </a:p>
          <a:p>
            <a:pPr algn="ctr" eaLnBrk="1" hangingPunct="1">
              <a:spcBef>
                <a:spcPct val="0"/>
              </a:spcBef>
              <a:buFontTx/>
              <a:buNone/>
            </a:pPr>
            <a:r>
              <a:rPr lang="en-US" altLang="en-US" sz="2000" b="1" noProof="1">
                <a:solidFill>
                  <a:schemeClr val="tx1"/>
                </a:solidFill>
              </a:rPr>
              <a:t>A Relational Approach</a:t>
            </a:r>
          </a:p>
          <a:p>
            <a:pPr algn="ctr" eaLnBrk="1" hangingPunct="1">
              <a:spcBef>
                <a:spcPct val="0"/>
              </a:spcBef>
              <a:buFontTx/>
              <a:buNone/>
            </a:pPr>
            <a:endParaRPr lang="en-US" altLang="en-US" sz="2000" b="1" noProof="1">
              <a:solidFill>
                <a:srgbClr val="FFFFFF"/>
              </a:solidFill>
            </a:endParaRPr>
          </a:p>
        </p:txBody>
      </p:sp>
      <p:sp>
        <p:nvSpPr>
          <p:cNvPr id="44038" name="_h1"/>
          <p:cNvSpPr>
            <a:spLocks noGrp="1" noChangeArrowheads="1"/>
          </p:cNvSpPr>
          <p:nvPr>
            <p:ph type="title"/>
          </p:nvPr>
        </p:nvSpPr>
        <p:spPr bwMode="gray">
          <a:xfrm>
            <a:off x="1847850" y="238125"/>
            <a:ext cx="8496300" cy="617538"/>
          </a:xfrm>
        </p:spPr>
        <p:txBody>
          <a:bodyPr/>
          <a:lstStyle/>
          <a:p>
            <a:r>
              <a:rPr lang="en-US" altLang="en-US" b="1" noProof="1" smtClean="0">
                <a:solidFill>
                  <a:schemeClr val="tx1"/>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rPr>
              <a:t>Umbrella Concept</a:t>
            </a:r>
          </a:p>
        </p:txBody>
      </p:sp>
      <p:sp>
        <p:nvSpPr>
          <p:cNvPr id="2" name="TextBox 1"/>
          <p:cNvSpPr txBox="1"/>
          <p:nvPr/>
        </p:nvSpPr>
        <p:spPr>
          <a:xfrm>
            <a:off x="896293" y="5746751"/>
            <a:ext cx="10520127" cy="369332"/>
          </a:xfrm>
          <a:prstGeom prst="rect">
            <a:avLst/>
          </a:prstGeom>
          <a:noFill/>
        </p:spPr>
        <p:txBody>
          <a:bodyPr wrap="square" rtlCol="0">
            <a:spAutoFit/>
          </a:bodyPr>
          <a:lstStyle/>
          <a:p>
            <a:pPr algn="ctr"/>
            <a:r>
              <a:rPr lang="en-US" b="1" dirty="0" smtClean="0">
                <a:latin typeface="Calibri" panose="020F0502020204030204" pitchFamily="34" charset="0"/>
              </a:rPr>
              <a:t>If we want to do things differently, we must also think differently about what we are doing.</a:t>
            </a:r>
            <a:endParaRPr lang="en-US" b="1" dirty="0">
              <a:latin typeface="Calibri" panose="020F0502020204030204" pitchFamily="34" charset="0"/>
            </a:endParaRPr>
          </a:p>
        </p:txBody>
      </p:sp>
      <p:sp>
        <p:nvSpPr>
          <p:cNvPr id="3" name="TextBox 2"/>
          <p:cNvSpPr txBox="1"/>
          <p:nvPr/>
        </p:nvSpPr>
        <p:spPr>
          <a:xfrm>
            <a:off x="9034387" y="4029205"/>
            <a:ext cx="2958619" cy="1477328"/>
          </a:xfrm>
          <a:prstGeom prst="rect">
            <a:avLst/>
          </a:prstGeom>
          <a:noFill/>
        </p:spPr>
        <p:txBody>
          <a:bodyPr wrap="square" rtlCol="0">
            <a:spAutoFit/>
          </a:bodyPr>
          <a:lstStyle/>
          <a:p>
            <a:pPr marL="342900" indent="-342900">
              <a:buAutoNum type="arabicPeriod"/>
            </a:pPr>
            <a:r>
              <a:rPr lang="en-US" dirty="0" smtClean="0">
                <a:latin typeface="Calibri" panose="020F0502020204030204" pitchFamily="34" charset="0"/>
              </a:rPr>
              <a:t>What is our </a:t>
            </a:r>
            <a:r>
              <a:rPr lang="en-US" u="sng" dirty="0" smtClean="0">
                <a:latin typeface="Calibri" panose="020F0502020204030204" pitchFamily="34" charset="0"/>
              </a:rPr>
              <a:t>goal</a:t>
            </a:r>
            <a:r>
              <a:rPr lang="en-US" dirty="0" smtClean="0">
                <a:latin typeface="Calibri" panose="020F0502020204030204" pitchFamily="34" charset="0"/>
              </a:rPr>
              <a:t>?</a:t>
            </a:r>
          </a:p>
          <a:p>
            <a:pPr marL="342900" indent="-342900">
              <a:buAutoNum type="arabicPeriod"/>
            </a:pPr>
            <a:r>
              <a:rPr lang="en-US" u="sng" dirty="0" smtClean="0">
                <a:latin typeface="Calibri" panose="020F0502020204030204" pitchFamily="34" charset="0"/>
              </a:rPr>
              <a:t>Who</a:t>
            </a:r>
            <a:r>
              <a:rPr lang="en-US" dirty="0" smtClean="0">
                <a:latin typeface="Calibri" panose="020F0502020204030204" pitchFamily="34" charset="0"/>
              </a:rPr>
              <a:t> will be affected and </a:t>
            </a:r>
            <a:r>
              <a:rPr lang="en-US" u="sng" dirty="0" smtClean="0">
                <a:latin typeface="Calibri" panose="020F0502020204030204" pitchFamily="34" charset="0"/>
              </a:rPr>
              <a:t>how</a:t>
            </a:r>
            <a:r>
              <a:rPr lang="en-US" dirty="0" smtClean="0">
                <a:latin typeface="Calibri" panose="020F0502020204030204" pitchFamily="34" charset="0"/>
              </a:rPr>
              <a:t> by the way in which we go about achieving that goal?</a:t>
            </a:r>
            <a:endParaRPr lang="en-US" dirty="0">
              <a:latin typeface="Calibri" panose="020F0502020204030204" pitchFamily="34" charset="0"/>
            </a:endParaRPr>
          </a:p>
        </p:txBody>
      </p:sp>
      <p:sp>
        <p:nvSpPr>
          <p:cNvPr id="4" name="Rounded Rectangle 3"/>
          <p:cNvSpPr/>
          <p:nvPr/>
        </p:nvSpPr>
        <p:spPr>
          <a:xfrm>
            <a:off x="9034387" y="4029205"/>
            <a:ext cx="2852813" cy="1495468"/>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3225567848"/>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006690D-D089-447D-8439-55F2979C7CAC}" type="slidenum">
              <a:rPr lang="en-CA" smtClean="0"/>
              <a:t>17</a:t>
            </a:fld>
            <a:endParaRPr lang="en-CA"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5825" y="1252474"/>
            <a:ext cx="6123352" cy="4592514"/>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39437" y="2444647"/>
            <a:ext cx="5074022" cy="3805517"/>
          </a:xfrm>
          <a:prstGeom prst="rect">
            <a:avLst/>
          </a:prstGeom>
        </p:spPr>
      </p:pic>
      <p:sp>
        <p:nvSpPr>
          <p:cNvPr id="5" name="TextBox 4"/>
          <p:cNvSpPr txBox="1"/>
          <p:nvPr/>
        </p:nvSpPr>
        <p:spPr>
          <a:xfrm>
            <a:off x="6539177" y="1841949"/>
            <a:ext cx="4801495" cy="400110"/>
          </a:xfrm>
          <a:prstGeom prst="rect">
            <a:avLst/>
          </a:prstGeom>
          <a:noFill/>
        </p:spPr>
        <p:txBody>
          <a:bodyPr wrap="square" rtlCol="0">
            <a:spAutoFit/>
          </a:bodyPr>
          <a:lstStyle/>
          <a:p>
            <a:r>
              <a:rPr lang="en-CA" sz="2000" b="1" dirty="0" smtClean="0">
                <a:latin typeface="Calibri" panose="020F0502020204030204" pitchFamily="34" charset="0"/>
                <a:cs typeface="Calibri" panose="020F0502020204030204" pitchFamily="34" charset="0"/>
              </a:rPr>
              <a:t>Elementary School and Transportation Staff </a:t>
            </a:r>
            <a:endParaRPr lang="en-CA" sz="20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381753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006690D-D089-447D-8439-55F2979C7CAC}" type="slidenum">
              <a:rPr lang="en-CA" smtClean="0"/>
              <a:t>18</a:t>
            </a:fld>
            <a:endParaRPr lang="en-CA" dirty="0"/>
          </a:p>
        </p:txBody>
      </p:sp>
      <p:sp>
        <p:nvSpPr>
          <p:cNvPr id="6" name="TextBox 5"/>
          <p:cNvSpPr txBox="1"/>
          <p:nvPr/>
        </p:nvSpPr>
        <p:spPr>
          <a:xfrm>
            <a:off x="1114098" y="1029060"/>
            <a:ext cx="11223810" cy="707886"/>
          </a:xfrm>
          <a:prstGeom prst="rect">
            <a:avLst/>
          </a:prstGeom>
          <a:noFill/>
        </p:spPr>
        <p:txBody>
          <a:bodyPr wrap="square" rtlCol="0">
            <a:spAutoFit/>
          </a:bodyPr>
          <a:lstStyle/>
          <a:p>
            <a:r>
              <a:rPr lang="en-CA" sz="2800" b="1" dirty="0" smtClean="0">
                <a:latin typeface="Calibri" panose="020F0502020204030204" pitchFamily="34" charset="0"/>
                <a:cs typeface="Calibri" panose="020F0502020204030204" pitchFamily="34" charset="0"/>
              </a:rPr>
              <a:t>Developing System </a:t>
            </a:r>
            <a:r>
              <a:rPr lang="en-CA" sz="2800" b="1" i="1" u="sng" dirty="0" smtClean="0">
                <a:latin typeface="Calibri" panose="020F0502020204030204" pitchFamily="34" charset="0"/>
                <a:cs typeface="Calibri" panose="020F0502020204030204" pitchFamily="34" charset="0"/>
              </a:rPr>
              <a:t>Relational</a:t>
            </a:r>
            <a:r>
              <a:rPr lang="en-CA" sz="2800" b="1" dirty="0" smtClean="0">
                <a:latin typeface="Calibri" panose="020F0502020204030204" pitchFamily="34" charset="0"/>
                <a:cs typeface="Calibri" panose="020F0502020204030204" pitchFamily="34" charset="0"/>
              </a:rPr>
              <a:t> Intelligence In Times of </a:t>
            </a:r>
            <a:r>
              <a:rPr lang="en-CA" sz="4000" b="1" dirty="0" smtClean="0">
                <a:latin typeface="Calibri" panose="020F0502020204030204" pitchFamily="34" charset="0"/>
                <a:cs typeface="Calibri" panose="020F0502020204030204" pitchFamily="34" charset="0"/>
              </a:rPr>
              <a:t>VUCA</a:t>
            </a:r>
            <a:endParaRPr lang="en-CA" sz="4000" b="1" dirty="0">
              <a:latin typeface="Calibri" panose="020F0502020204030204" pitchFamily="34" charset="0"/>
              <a:cs typeface="Calibri" panose="020F0502020204030204" pitchFamily="34" charset="0"/>
            </a:endParaRPr>
          </a:p>
        </p:txBody>
      </p:sp>
      <p:sp>
        <p:nvSpPr>
          <p:cNvPr id="7" name="TextBox 6"/>
          <p:cNvSpPr txBox="1"/>
          <p:nvPr/>
        </p:nvSpPr>
        <p:spPr>
          <a:xfrm>
            <a:off x="-8965" y="1945471"/>
            <a:ext cx="3765177" cy="3754874"/>
          </a:xfrm>
          <a:prstGeom prst="rect">
            <a:avLst/>
          </a:prstGeom>
          <a:noFill/>
        </p:spPr>
        <p:txBody>
          <a:bodyPr wrap="square" rtlCol="0">
            <a:spAutoFit/>
          </a:bodyPr>
          <a:lstStyle/>
          <a:p>
            <a:pPr algn="r"/>
            <a:r>
              <a:rPr lang="en-CA" sz="2800" b="1" dirty="0" smtClean="0">
                <a:solidFill>
                  <a:srgbClr val="FF0000"/>
                </a:solidFill>
                <a:latin typeface="Calibri" panose="020F0502020204030204" pitchFamily="34" charset="0"/>
                <a:cs typeface="Calibri" panose="020F0502020204030204" pitchFamily="34" charset="0"/>
              </a:rPr>
              <a:t>Volatility</a:t>
            </a:r>
          </a:p>
          <a:p>
            <a:pPr algn="r"/>
            <a:r>
              <a:rPr lang="en-CA" dirty="0" smtClean="0">
                <a:latin typeface="Calibri" panose="020F0502020204030204" pitchFamily="34" charset="0"/>
                <a:cs typeface="Calibri" panose="020F0502020204030204" pitchFamily="34" charset="0"/>
              </a:rPr>
              <a:t>Increasing rate of change</a:t>
            </a:r>
          </a:p>
          <a:p>
            <a:pPr algn="r"/>
            <a:endParaRPr lang="en-CA" dirty="0">
              <a:latin typeface="Calibri" panose="020F0502020204030204" pitchFamily="34" charset="0"/>
              <a:cs typeface="Calibri" panose="020F0502020204030204" pitchFamily="34" charset="0"/>
            </a:endParaRPr>
          </a:p>
          <a:p>
            <a:pPr algn="r"/>
            <a:r>
              <a:rPr lang="en-CA" sz="2800" b="1" dirty="0" smtClean="0">
                <a:solidFill>
                  <a:srgbClr val="0070C0"/>
                </a:solidFill>
                <a:latin typeface="Calibri" panose="020F0502020204030204" pitchFamily="34" charset="0"/>
                <a:cs typeface="Calibri" panose="020F0502020204030204" pitchFamily="34" charset="0"/>
              </a:rPr>
              <a:t>Uncertainty</a:t>
            </a:r>
          </a:p>
          <a:p>
            <a:pPr algn="r"/>
            <a:r>
              <a:rPr lang="en-CA" dirty="0" smtClean="0">
                <a:latin typeface="Calibri" panose="020F0502020204030204" pitchFamily="34" charset="0"/>
                <a:cs typeface="Calibri" panose="020F0502020204030204" pitchFamily="34" charset="0"/>
              </a:rPr>
              <a:t>Less clarity about the future</a:t>
            </a:r>
          </a:p>
          <a:p>
            <a:pPr algn="r"/>
            <a:endParaRPr lang="en-CA" dirty="0">
              <a:latin typeface="Calibri" panose="020F0502020204030204" pitchFamily="34" charset="0"/>
              <a:cs typeface="Calibri" panose="020F0502020204030204" pitchFamily="34" charset="0"/>
            </a:endParaRPr>
          </a:p>
          <a:p>
            <a:pPr algn="r"/>
            <a:r>
              <a:rPr lang="en-CA" sz="2800" b="1" dirty="0" smtClean="0">
                <a:solidFill>
                  <a:srgbClr val="00B050"/>
                </a:solidFill>
                <a:latin typeface="Calibri" panose="020F0502020204030204" pitchFamily="34" charset="0"/>
                <a:cs typeface="Calibri" panose="020F0502020204030204" pitchFamily="34" charset="0"/>
              </a:rPr>
              <a:t>Complexity</a:t>
            </a:r>
          </a:p>
          <a:p>
            <a:pPr algn="r"/>
            <a:r>
              <a:rPr lang="en-CA" dirty="0" smtClean="0">
                <a:latin typeface="Calibri" panose="020F0502020204030204" pitchFamily="34" charset="0"/>
                <a:cs typeface="Calibri" panose="020F0502020204030204" pitchFamily="34" charset="0"/>
              </a:rPr>
              <a:t>Multiple factors on a decision </a:t>
            </a:r>
          </a:p>
          <a:p>
            <a:pPr algn="r"/>
            <a:endParaRPr lang="en-CA" dirty="0">
              <a:latin typeface="Calibri" panose="020F0502020204030204" pitchFamily="34" charset="0"/>
              <a:cs typeface="Calibri" panose="020F0502020204030204" pitchFamily="34" charset="0"/>
            </a:endParaRPr>
          </a:p>
          <a:p>
            <a:pPr algn="r"/>
            <a:r>
              <a:rPr lang="en-CA" sz="2800" b="1" dirty="0" smtClean="0">
                <a:solidFill>
                  <a:srgbClr val="7030A0"/>
                </a:solidFill>
                <a:latin typeface="Calibri" panose="020F0502020204030204" pitchFamily="34" charset="0"/>
                <a:cs typeface="Calibri" panose="020F0502020204030204" pitchFamily="34" charset="0"/>
              </a:rPr>
              <a:t>Ambiguity</a:t>
            </a:r>
          </a:p>
          <a:p>
            <a:pPr algn="r"/>
            <a:r>
              <a:rPr lang="en-CA" dirty="0" smtClean="0">
                <a:latin typeface="Calibri" panose="020F0502020204030204" pitchFamily="34" charset="0"/>
                <a:cs typeface="Calibri" panose="020F0502020204030204" pitchFamily="34" charset="0"/>
              </a:rPr>
              <a:t>There might be no “right” decision</a:t>
            </a:r>
            <a:endParaRPr lang="en-CA" dirty="0">
              <a:latin typeface="Calibri" panose="020F0502020204030204" pitchFamily="34" charset="0"/>
              <a:cs typeface="Calibri" panose="020F0502020204030204" pitchFamily="34" charset="0"/>
            </a:endParaRPr>
          </a:p>
        </p:txBody>
      </p:sp>
      <p:sp>
        <p:nvSpPr>
          <p:cNvPr id="8" name="Rectangle 7"/>
          <p:cNvSpPr/>
          <p:nvPr/>
        </p:nvSpPr>
        <p:spPr>
          <a:xfrm>
            <a:off x="7791862" y="1885677"/>
            <a:ext cx="4208158" cy="4308872"/>
          </a:xfrm>
          <a:prstGeom prst="rect">
            <a:avLst/>
          </a:prstGeom>
        </p:spPr>
        <p:txBody>
          <a:bodyPr wrap="square">
            <a:spAutoFit/>
          </a:bodyPr>
          <a:lstStyle/>
          <a:p>
            <a:r>
              <a:rPr lang="en-CA" sz="2800" b="1" dirty="0" smtClean="0">
                <a:solidFill>
                  <a:srgbClr val="FF0000"/>
                </a:solidFill>
                <a:latin typeface="Calibri" panose="020F0502020204030204" pitchFamily="34" charset="0"/>
                <a:cs typeface="Calibri" panose="020F0502020204030204" pitchFamily="34" charset="0"/>
              </a:rPr>
              <a:t>Vision</a:t>
            </a:r>
            <a:endParaRPr lang="en-CA" sz="2800" b="1" dirty="0">
              <a:solidFill>
                <a:srgbClr val="FF0000"/>
              </a:solidFill>
              <a:latin typeface="Calibri" panose="020F0502020204030204" pitchFamily="34" charset="0"/>
              <a:cs typeface="Calibri" panose="020F0502020204030204" pitchFamily="34" charset="0"/>
            </a:endParaRPr>
          </a:p>
          <a:p>
            <a:r>
              <a:rPr lang="en-CA" dirty="0" smtClean="0">
                <a:latin typeface="Calibri" panose="020F0502020204030204" pitchFamily="34" charset="0"/>
                <a:cs typeface="Calibri" panose="020F0502020204030204" pitchFamily="34" charset="0"/>
              </a:rPr>
              <a:t>Purpose is greater than a perfect plan</a:t>
            </a:r>
          </a:p>
          <a:p>
            <a:endParaRPr lang="en-CA" dirty="0">
              <a:latin typeface="Calibri" panose="020F0502020204030204" pitchFamily="34" charset="0"/>
              <a:cs typeface="Calibri" panose="020F0502020204030204" pitchFamily="34" charset="0"/>
            </a:endParaRPr>
          </a:p>
          <a:p>
            <a:r>
              <a:rPr lang="en-CA" sz="2800" b="1" dirty="0" smtClean="0">
                <a:solidFill>
                  <a:srgbClr val="0070C0"/>
                </a:solidFill>
                <a:latin typeface="Calibri" panose="020F0502020204030204" pitchFamily="34" charset="0"/>
                <a:cs typeface="Calibri" panose="020F0502020204030204" pitchFamily="34" charset="0"/>
              </a:rPr>
              <a:t>Understanding</a:t>
            </a:r>
            <a:endParaRPr lang="en-CA" sz="2800" b="1" dirty="0">
              <a:solidFill>
                <a:srgbClr val="0070C0"/>
              </a:solidFill>
              <a:latin typeface="Calibri" panose="020F0502020204030204" pitchFamily="34" charset="0"/>
              <a:cs typeface="Calibri" panose="020F0502020204030204" pitchFamily="34" charset="0"/>
            </a:endParaRPr>
          </a:p>
          <a:p>
            <a:r>
              <a:rPr lang="en-CA" dirty="0" smtClean="0">
                <a:latin typeface="Calibri" panose="020F0502020204030204" pitchFamily="34" charset="0"/>
                <a:cs typeface="Calibri" panose="020F0502020204030204" pitchFamily="34" charset="0"/>
              </a:rPr>
              <a:t>Stop, look and listen so that you can respond</a:t>
            </a:r>
            <a:endParaRPr lang="en-CA" dirty="0">
              <a:latin typeface="Calibri" panose="020F0502020204030204" pitchFamily="34" charset="0"/>
              <a:cs typeface="Calibri" panose="020F0502020204030204" pitchFamily="34" charset="0"/>
            </a:endParaRPr>
          </a:p>
          <a:p>
            <a:endParaRPr lang="en-CA" dirty="0">
              <a:latin typeface="Calibri" panose="020F0502020204030204" pitchFamily="34" charset="0"/>
              <a:cs typeface="Calibri" panose="020F0502020204030204" pitchFamily="34" charset="0"/>
            </a:endParaRPr>
          </a:p>
          <a:p>
            <a:r>
              <a:rPr lang="en-CA" sz="2800" b="1" dirty="0" smtClean="0">
                <a:solidFill>
                  <a:srgbClr val="00B050"/>
                </a:solidFill>
                <a:latin typeface="Calibri" panose="020F0502020204030204" pitchFamily="34" charset="0"/>
                <a:cs typeface="Calibri" panose="020F0502020204030204" pitchFamily="34" charset="0"/>
              </a:rPr>
              <a:t>Clarity</a:t>
            </a:r>
            <a:endParaRPr lang="en-CA" sz="2800" b="1" dirty="0">
              <a:solidFill>
                <a:srgbClr val="00B050"/>
              </a:solidFill>
              <a:latin typeface="Calibri" panose="020F0502020204030204" pitchFamily="34" charset="0"/>
              <a:cs typeface="Calibri" panose="020F0502020204030204" pitchFamily="34" charset="0"/>
            </a:endParaRPr>
          </a:p>
          <a:p>
            <a:r>
              <a:rPr lang="en-CA" dirty="0" smtClean="0">
                <a:latin typeface="Calibri" panose="020F0502020204030204" pitchFamily="34" charset="0"/>
                <a:cs typeface="Calibri" panose="020F0502020204030204" pitchFamily="34" charset="0"/>
              </a:rPr>
              <a:t>Make sense of chaos</a:t>
            </a:r>
            <a:endParaRPr lang="en-CA" dirty="0">
              <a:latin typeface="Calibri" panose="020F0502020204030204" pitchFamily="34" charset="0"/>
              <a:cs typeface="Calibri" panose="020F0502020204030204" pitchFamily="34" charset="0"/>
            </a:endParaRPr>
          </a:p>
          <a:p>
            <a:endParaRPr lang="en-CA" dirty="0">
              <a:latin typeface="Calibri" panose="020F0502020204030204" pitchFamily="34" charset="0"/>
              <a:cs typeface="Calibri" panose="020F0502020204030204" pitchFamily="34" charset="0"/>
            </a:endParaRPr>
          </a:p>
          <a:p>
            <a:r>
              <a:rPr lang="en-CA" sz="2800" b="1" dirty="0" smtClean="0">
                <a:solidFill>
                  <a:srgbClr val="7030A0"/>
                </a:solidFill>
                <a:latin typeface="Calibri" panose="020F0502020204030204" pitchFamily="34" charset="0"/>
                <a:cs typeface="Calibri" panose="020F0502020204030204" pitchFamily="34" charset="0"/>
              </a:rPr>
              <a:t>Agility</a:t>
            </a:r>
            <a:endParaRPr lang="en-CA" sz="2800" b="1" dirty="0">
              <a:solidFill>
                <a:srgbClr val="7030A0"/>
              </a:solidFill>
              <a:latin typeface="Calibri" panose="020F0502020204030204" pitchFamily="34" charset="0"/>
              <a:cs typeface="Calibri" panose="020F0502020204030204" pitchFamily="34" charset="0"/>
            </a:endParaRPr>
          </a:p>
          <a:p>
            <a:r>
              <a:rPr lang="en-CA" dirty="0" smtClean="0">
                <a:latin typeface="Calibri" panose="020F0502020204030204" pitchFamily="34" charset="0"/>
                <a:cs typeface="Calibri" panose="020F0502020204030204" pitchFamily="34" charset="0"/>
              </a:rPr>
              <a:t>Relational and collaborative approach to rapid change</a:t>
            </a:r>
            <a:endParaRPr lang="en-CA" dirty="0">
              <a:latin typeface="Calibri" panose="020F0502020204030204" pitchFamily="34" charset="0"/>
              <a:cs typeface="Calibri" panose="020F0502020204030204" pitchFamily="34" charset="0"/>
            </a:endParaRPr>
          </a:p>
        </p:txBody>
      </p:sp>
      <p:sp>
        <p:nvSpPr>
          <p:cNvPr id="10" name="TextBox 9"/>
          <p:cNvSpPr txBox="1"/>
          <p:nvPr/>
        </p:nvSpPr>
        <p:spPr>
          <a:xfrm>
            <a:off x="5270956" y="1909616"/>
            <a:ext cx="1004047" cy="830997"/>
          </a:xfrm>
          <a:prstGeom prst="rect">
            <a:avLst/>
          </a:prstGeom>
          <a:noFill/>
        </p:spPr>
        <p:txBody>
          <a:bodyPr wrap="square" rtlCol="0">
            <a:spAutoFit/>
          </a:bodyPr>
          <a:lstStyle/>
          <a:p>
            <a:r>
              <a:rPr lang="en-CA" sz="4800" dirty="0" smtClean="0">
                <a:solidFill>
                  <a:srgbClr val="FF0000"/>
                </a:solidFill>
                <a:latin typeface="Arial Black" panose="020B0A04020102020204" pitchFamily="34" charset="0"/>
              </a:rPr>
              <a:t>V</a:t>
            </a:r>
            <a:endParaRPr lang="en-CA" sz="4800" dirty="0">
              <a:solidFill>
                <a:srgbClr val="FF0000"/>
              </a:solidFill>
              <a:latin typeface="Arial Black" panose="020B0A04020102020204" pitchFamily="34" charset="0"/>
            </a:endParaRPr>
          </a:p>
        </p:txBody>
      </p:sp>
      <p:sp>
        <p:nvSpPr>
          <p:cNvPr id="11" name="Rectangle 10"/>
          <p:cNvSpPr/>
          <p:nvPr/>
        </p:nvSpPr>
        <p:spPr>
          <a:xfrm>
            <a:off x="5304619" y="4868140"/>
            <a:ext cx="663964" cy="830997"/>
          </a:xfrm>
          <a:prstGeom prst="rect">
            <a:avLst/>
          </a:prstGeom>
        </p:spPr>
        <p:txBody>
          <a:bodyPr wrap="none">
            <a:spAutoFit/>
          </a:bodyPr>
          <a:lstStyle/>
          <a:p>
            <a:r>
              <a:rPr lang="en-CA" sz="4800" dirty="0" smtClean="0">
                <a:solidFill>
                  <a:srgbClr val="7030A0"/>
                </a:solidFill>
                <a:latin typeface="Arial Black" panose="020B0A04020102020204" pitchFamily="34" charset="0"/>
              </a:rPr>
              <a:t>A</a:t>
            </a:r>
            <a:endParaRPr lang="en-CA" sz="4800" dirty="0">
              <a:solidFill>
                <a:srgbClr val="7030A0"/>
              </a:solidFill>
              <a:latin typeface="Arial Black" panose="020B0A04020102020204" pitchFamily="34" charset="0"/>
            </a:endParaRPr>
          </a:p>
        </p:txBody>
      </p:sp>
      <p:sp>
        <p:nvSpPr>
          <p:cNvPr id="12" name="Rectangle 11"/>
          <p:cNvSpPr/>
          <p:nvPr/>
        </p:nvSpPr>
        <p:spPr>
          <a:xfrm>
            <a:off x="5270956" y="2873053"/>
            <a:ext cx="697627" cy="830997"/>
          </a:xfrm>
          <a:prstGeom prst="rect">
            <a:avLst/>
          </a:prstGeom>
        </p:spPr>
        <p:txBody>
          <a:bodyPr wrap="none">
            <a:spAutoFit/>
          </a:bodyPr>
          <a:lstStyle/>
          <a:p>
            <a:r>
              <a:rPr lang="en-CA" sz="4800" dirty="0" smtClean="0">
                <a:solidFill>
                  <a:srgbClr val="0070C0"/>
                </a:solidFill>
                <a:latin typeface="Arial Black" panose="020B0A04020102020204" pitchFamily="34" charset="0"/>
              </a:rPr>
              <a:t>U</a:t>
            </a:r>
            <a:endParaRPr lang="en-CA" sz="4800" dirty="0">
              <a:solidFill>
                <a:srgbClr val="0070C0"/>
              </a:solidFill>
              <a:latin typeface="Arial Black" panose="020B0A04020102020204" pitchFamily="34" charset="0"/>
            </a:endParaRPr>
          </a:p>
        </p:txBody>
      </p:sp>
      <p:sp>
        <p:nvSpPr>
          <p:cNvPr id="13" name="Rectangle 12"/>
          <p:cNvSpPr/>
          <p:nvPr/>
        </p:nvSpPr>
        <p:spPr>
          <a:xfrm>
            <a:off x="5287787" y="3901614"/>
            <a:ext cx="663964" cy="830997"/>
          </a:xfrm>
          <a:prstGeom prst="rect">
            <a:avLst/>
          </a:prstGeom>
        </p:spPr>
        <p:txBody>
          <a:bodyPr wrap="none">
            <a:spAutoFit/>
          </a:bodyPr>
          <a:lstStyle/>
          <a:p>
            <a:r>
              <a:rPr lang="en-CA" sz="4800" dirty="0" smtClean="0">
                <a:solidFill>
                  <a:srgbClr val="00B050"/>
                </a:solidFill>
                <a:latin typeface="Arial Black" panose="020B0A04020102020204" pitchFamily="34" charset="0"/>
              </a:rPr>
              <a:t>C</a:t>
            </a:r>
            <a:endParaRPr lang="en-CA" sz="4800" dirty="0">
              <a:solidFill>
                <a:srgbClr val="00B050"/>
              </a:solidFill>
              <a:latin typeface="Arial Black" panose="020B0A04020102020204" pitchFamily="34" charset="0"/>
            </a:endParaRPr>
          </a:p>
        </p:txBody>
      </p:sp>
      <p:sp>
        <p:nvSpPr>
          <p:cNvPr id="14" name="Right Arrow 13"/>
          <p:cNvSpPr/>
          <p:nvPr/>
        </p:nvSpPr>
        <p:spPr>
          <a:xfrm>
            <a:off x="6260806" y="2187788"/>
            <a:ext cx="1219491" cy="27465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5" name="Right Arrow 14"/>
          <p:cNvSpPr/>
          <p:nvPr/>
        </p:nvSpPr>
        <p:spPr>
          <a:xfrm>
            <a:off x="6270477" y="3157664"/>
            <a:ext cx="1219491" cy="274651"/>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6" name="Right Arrow 15"/>
          <p:cNvSpPr/>
          <p:nvPr/>
        </p:nvSpPr>
        <p:spPr>
          <a:xfrm>
            <a:off x="6270477" y="4188753"/>
            <a:ext cx="1219491" cy="274651"/>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7" name="Right Arrow 16"/>
          <p:cNvSpPr/>
          <p:nvPr/>
        </p:nvSpPr>
        <p:spPr>
          <a:xfrm>
            <a:off x="6260805" y="5116428"/>
            <a:ext cx="1219491" cy="274651"/>
          </a:xfrm>
          <a:prstGeom prst="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8" name="Right Arrow 17"/>
          <p:cNvSpPr/>
          <p:nvPr/>
        </p:nvSpPr>
        <p:spPr>
          <a:xfrm rot="10800000">
            <a:off x="3943745" y="2187788"/>
            <a:ext cx="1219491" cy="27465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9" name="Right Arrow 18"/>
          <p:cNvSpPr/>
          <p:nvPr/>
        </p:nvSpPr>
        <p:spPr>
          <a:xfrm rot="10800000">
            <a:off x="3961674" y="3151225"/>
            <a:ext cx="1219491" cy="274651"/>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0" name="Right Arrow 19"/>
          <p:cNvSpPr/>
          <p:nvPr/>
        </p:nvSpPr>
        <p:spPr>
          <a:xfrm rot="10800000">
            <a:off x="3961674" y="4188753"/>
            <a:ext cx="1219491" cy="274651"/>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1" name="Right Arrow 20"/>
          <p:cNvSpPr/>
          <p:nvPr/>
        </p:nvSpPr>
        <p:spPr>
          <a:xfrm rot="10800000">
            <a:off x="3961673" y="5116428"/>
            <a:ext cx="1219491" cy="274651"/>
          </a:xfrm>
          <a:prstGeom prst="righ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2" name="Rectangle 21"/>
          <p:cNvSpPr/>
          <p:nvPr/>
        </p:nvSpPr>
        <p:spPr>
          <a:xfrm>
            <a:off x="1518524" y="508330"/>
            <a:ext cx="8236165" cy="646331"/>
          </a:xfrm>
          <a:prstGeom prst="rect">
            <a:avLst/>
          </a:prstGeom>
        </p:spPr>
        <p:txBody>
          <a:bodyPr wrap="none">
            <a:spAutoFit/>
          </a:bodyPr>
          <a:lstStyle/>
          <a:p>
            <a:pPr algn="ctr"/>
            <a:r>
              <a:rPr lang="en-CA" sz="3600" b="1" dirty="0">
                <a:solidFill>
                  <a:srgbClr val="FF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CHALLENGE: </a:t>
            </a:r>
            <a:r>
              <a:rPr lang="en-CA" sz="3600" b="1" i="1" dirty="0" smtClean="0">
                <a:solidFill>
                  <a:srgbClr val="FF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Our Environment and Budget</a:t>
            </a:r>
            <a:endParaRPr lang="en-CA" sz="3600" b="1" dirty="0">
              <a:solidFill>
                <a:srgbClr val="FF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06537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fade">
                                      <p:cBhvr>
                                        <p:cTn id="10" dur="500"/>
                                        <p:tgtEl>
                                          <p:spTgt spid="7">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animEffect transition="in" filter="fade">
                                      <p:cBhvr>
                                        <p:cTn id="15" dur="500"/>
                                        <p:tgtEl>
                                          <p:spTgt spid="7">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7">
                                            <p:txEl>
                                              <p:pRg st="4" end="4"/>
                                            </p:txEl>
                                          </p:spTgt>
                                        </p:tgtEl>
                                        <p:attrNameLst>
                                          <p:attrName>style.visibility</p:attrName>
                                        </p:attrNameLst>
                                      </p:cBhvr>
                                      <p:to>
                                        <p:strVal val="visible"/>
                                      </p:to>
                                    </p:set>
                                    <p:animEffect transition="in" filter="fade">
                                      <p:cBhvr>
                                        <p:cTn id="18" dur="500"/>
                                        <p:tgtEl>
                                          <p:spTgt spid="7">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7">
                                            <p:txEl>
                                              <p:pRg st="6" end="6"/>
                                            </p:txEl>
                                          </p:spTgt>
                                        </p:tgtEl>
                                        <p:attrNameLst>
                                          <p:attrName>style.visibility</p:attrName>
                                        </p:attrNameLst>
                                      </p:cBhvr>
                                      <p:to>
                                        <p:strVal val="visible"/>
                                      </p:to>
                                    </p:set>
                                    <p:animEffect transition="in" filter="fade">
                                      <p:cBhvr>
                                        <p:cTn id="23" dur="500"/>
                                        <p:tgtEl>
                                          <p:spTgt spid="7">
                                            <p:txEl>
                                              <p:pRg st="6" end="6"/>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7">
                                            <p:txEl>
                                              <p:pRg st="7" end="7"/>
                                            </p:txEl>
                                          </p:spTgt>
                                        </p:tgtEl>
                                        <p:attrNameLst>
                                          <p:attrName>style.visibility</p:attrName>
                                        </p:attrNameLst>
                                      </p:cBhvr>
                                      <p:to>
                                        <p:strVal val="visible"/>
                                      </p:to>
                                    </p:set>
                                    <p:animEffect transition="in" filter="fade">
                                      <p:cBhvr>
                                        <p:cTn id="26" dur="500"/>
                                        <p:tgtEl>
                                          <p:spTgt spid="7">
                                            <p:txEl>
                                              <p:pRg st="7" end="7"/>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7">
                                            <p:txEl>
                                              <p:pRg st="9" end="9"/>
                                            </p:txEl>
                                          </p:spTgt>
                                        </p:tgtEl>
                                        <p:attrNameLst>
                                          <p:attrName>style.visibility</p:attrName>
                                        </p:attrNameLst>
                                      </p:cBhvr>
                                      <p:to>
                                        <p:strVal val="visible"/>
                                      </p:to>
                                    </p:set>
                                    <p:animEffect transition="in" filter="fade">
                                      <p:cBhvr>
                                        <p:cTn id="31" dur="500"/>
                                        <p:tgtEl>
                                          <p:spTgt spid="7">
                                            <p:txEl>
                                              <p:pRg st="9" end="9"/>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7">
                                            <p:txEl>
                                              <p:pRg st="10" end="10"/>
                                            </p:txEl>
                                          </p:spTgt>
                                        </p:tgtEl>
                                        <p:attrNameLst>
                                          <p:attrName>style.visibility</p:attrName>
                                        </p:attrNameLst>
                                      </p:cBhvr>
                                      <p:to>
                                        <p:strVal val="visible"/>
                                      </p:to>
                                    </p:set>
                                    <p:animEffect transition="in" filter="fade">
                                      <p:cBhvr>
                                        <p:cTn id="34" dur="500"/>
                                        <p:tgtEl>
                                          <p:spTgt spid="7">
                                            <p:txEl>
                                              <p:pRg st="10" end="1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8">
                                            <p:txEl>
                                              <p:pRg st="0" end="0"/>
                                            </p:txEl>
                                          </p:spTgt>
                                        </p:tgtEl>
                                        <p:attrNameLst>
                                          <p:attrName>style.visibility</p:attrName>
                                        </p:attrNameLst>
                                      </p:cBhvr>
                                      <p:to>
                                        <p:strVal val="visible"/>
                                      </p:to>
                                    </p:set>
                                    <p:animEffect transition="in" filter="fade">
                                      <p:cBhvr>
                                        <p:cTn id="39" dur="500"/>
                                        <p:tgtEl>
                                          <p:spTgt spid="8">
                                            <p:txEl>
                                              <p:pRg st="0" end="0"/>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8">
                                            <p:txEl>
                                              <p:pRg st="1" end="1"/>
                                            </p:txEl>
                                          </p:spTgt>
                                        </p:tgtEl>
                                        <p:attrNameLst>
                                          <p:attrName>style.visibility</p:attrName>
                                        </p:attrNameLst>
                                      </p:cBhvr>
                                      <p:to>
                                        <p:strVal val="visible"/>
                                      </p:to>
                                    </p:set>
                                    <p:animEffect transition="in" filter="fade">
                                      <p:cBhvr>
                                        <p:cTn id="42" dur="500"/>
                                        <p:tgtEl>
                                          <p:spTgt spid="8">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8">
                                            <p:txEl>
                                              <p:pRg st="3" end="3"/>
                                            </p:txEl>
                                          </p:spTgt>
                                        </p:tgtEl>
                                        <p:attrNameLst>
                                          <p:attrName>style.visibility</p:attrName>
                                        </p:attrNameLst>
                                      </p:cBhvr>
                                      <p:to>
                                        <p:strVal val="visible"/>
                                      </p:to>
                                    </p:set>
                                    <p:animEffect transition="in" filter="fade">
                                      <p:cBhvr>
                                        <p:cTn id="47" dur="500"/>
                                        <p:tgtEl>
                                          <p:spTgt spid="8">
                                            <p:txEl>
                                              <p:pRg st="3" end="3"/>
                                            </p:txEl>
                                          </p:spTgt>
                                        </p:tgtEl>
                                      </p:cBhvr>
                                    </p:animEffect>
                                  </p:childTnLst>
                                </p:cTn>
                              </p:par>
                              <p:par>
                                <p:cTn id="48" presetID="10" presetClass="entr" presetSubtype="0" fill="hold" nodeType="withEffect">
                                  <p:stCondLst>
                                    <p:cond delay="0"/>
                                  </p:stCondLst>
                                  <p:childTnLst>
                                    <p:set>
                                      <p:cBhvr>
                                        <p:cTn id="49" dur="1" fill="hold">
                                          <p:stCondLst>
                                            <p:cond delay="0"/>
                                          </p:stCondLst>
                                        </p:cTn>
                                        <p:tgtEl>
                                          <p:spTgt spid="8">
                                            <p:txEl>
                                              <p:pRg st="4" end="4"/>
                                            </p:txEl>
                                          </p:spTgt>
                                        </p:tgtEl>
                                        <p:attrNameLst>
                                          <p:attrName>style.visibility</p:attrName>
                                        </p:attrNameLst>
                                      </p:cBhvr>
                                      <p:to>
                                        <p:strVal val="visible"/>
                                      </p:to>
                                    </p:set>
                                    <p:animEffect transition="in" filter="fade">
                                      <p:cBhvr>
                                        <p:cTn id="50" dur="500"/>
                                        <p:tgtEl>
                                          <p:spTgt spid="8">
                                            <p:txEl>
                                              <p:pRg st="4" end="4"/>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8">
                                            <p:txEl>
                                              <p:pRg st="6" end="6"/>
                                            </p:txEl>
                                          </p:spTgt>
                                        </p:tgtEl>
                                        <p:attrNameLst>
                                          <p:attrName>style.visibility</p:attrName>
                                        </p:attrNameLst>
                                      </p:cBhvr>
                                      <p:to>
                                        <p:strVal val="visible"/>
                                      </p:to>
                                    </p:set>
                                    <p:animEffect transition="in" filter="fade">
                                      <p:cBhvr>
                                        <p:cTn id="55" dur="500"/>
                                        <p:tgtEl>
                                          <p:spTgt spid="8">
                                            <p:txEl>
                                              <p:pRg st="6" end="6"/>
                                            </p:txEl>
                                          </p:spTgt>
                                        </p:tgtEl>
                                      </p:cBhvr>
                                    </p:animEffect>
                                  </p:childTnLst>
                                </p:cTn>
                              </p:par>
                              <p:par>
                                <p:cTn id="56" presetID="10" presetClass="entr" presetSubtype="0" fill="hold" nodeType="withEffect">
                                  <p:stCondLst>
                                    <p:cond delay="0"/>
                                  </p:stCondLst>
                                  <p:childTnLst>
                                    <p:set>
                                      <p:cBhvr>
                                        <p:cTn id="57" dur="1" fill="hold">
                                          <p:stCondLst>
                                            <p:cond delay="0"/>
                                          </p:stCondLst>
                                        </p:cTn>
                                        <p:tgtEl>
                                          <p:spTgt spid="8">
                                            <p:txEl>
                                              <p:pRg st="7" end="7"/>
                                            </p:txEl>
                                          </p:spTgt>
                                        </p:tgtEl>
                                        <p:attrNameLst>
                                          <p:attrName>style.visibility</p:attrName>
                                        </p:attrNameLst>
                                      </p:cBhvr>
                                      <p:to>
                                        <p:strVal val="visible"/>
                                      </p:to>
                                    </p:set>
                                    <p:animEffect transition="in" filter="fade">
                                      <p:cBhvr>
                                        <p:cTn id="58" dur="500"/>
                                        <p:tgtEl>
                                          <p:spTgt spid="8">
                                            <p:txEl>
                                              <p:pRg st="7" end="7"/>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8">
                                            <p:txEl>
                                              <p:pRg st="9" end="9"/>
                                            </p:txEl>
                                          </p:spTgt>
                                        </p:tgtEl>
                                        <p:attrNameLst>
                                          <p:attrName>style.visibility</p:attrName>
                                        </p:attrNameLst>
                                      </p:cBhvr>
                                      <p:to>
                                        <p:strVal val="visible"/>
                                      </p:to>
                                    </p:set>
                                    <p:animEffect transition="in" filter="fade">
                                      <p:cBhvr>
                                        <p:cTn id="63" dur="500"/>
                                        <p:tgtEl>
                                          <p:spTgt spid="8">
                                            <p:txEl>
                                              <p:pRg st="9" end="9"/>
                                            </p:txEl>
                                          </p:spTgt>
                                        </p:tgtEl>
                                      </p:cBhvr>
                                    </p:animEffect>
                                  </p:childTnLst>
                                </p:cTn>
                              </p:par>
                              <p:par>
                                <p:cTn id="64" presetID="10" presetClass="entr" presetSubtype="0" fill="hold" nodeType="withEffect">
                                  <p:stCondLst>
                                    <p:cond delay="0"/>
                                  </p:stCondLst>
                                  <p:childTnLst>
                                    <p:set>
                                      <p:cBhvr>
                                        <p:cTn id="65" dur="1" fill="hold">
                                          <p:stCondLst>
                                            <p:cond delay="0"/>
                                          </p:stCondLst>
                                        </p:cTn>
                                        <p:tgtEl>
                                          <p:spTgt spid="8">
                                            <p:txEl>
                                              <p:pRg st="10" end="10"/>
                                            </p:txEl>
                                          </p:spTgt>
                                        </p:tgtEl>
                                        <p:attrNameLst>
                                          <p:attrName>style.visibility</p:attrName>
                                        </p:attrNameLst>
                                      </p:cBhvr>
                                      <p:to>
                                        <p:strVal val="visible"/>
                                      </p:to>
                                    </p:set>
                                    <p:animEffect transition="in" filter="fade">
                                      <p:cBhvr>
                                        <p:cTn id="66" dur="500"/>
                                        <p:tgtEl>
                                          <p:spTgt spid="8">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365326595"/>
              </p:ext>
            </p:extLst>
          </p:nvPr>
        </p:nvGraphicFramePr>
        <p:xfrm>
          <a:off x="3357544" y="1498600"/>
          <a:ext cx="6629400" cy="447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6627" name="Rectangle 4"/>
          <p:cNvSpPr>
            <a:spLocks noChangeArrowheads="1"/>
          </p:cNvSpPr>
          <p:nvPr/>
        </p:nvSpPr>
        <p:spPr bwMode="auto">
          <a:xfrm>
            <a:off x="3551219" y="4311863"/>
            <a:ext cx="31210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mbria" panose="02040503050406030204" pitchFamily="18" charset="0"/>
              </a:defRPr>
            </a:lvl1pPr>
            <a:lvl2pPr marL="742950" indent="-285750">
              <a:spcBef>
                <a:spcPct val="20000"/>
              </a:spcBef>
              <a:buFont typeface="Arial" panose="020B0604020202020204" pitchFamily="34" charset="0"/>
              <a:buChar char="–"/>
              <a:defRPr sz="2800">
                <a:solidFill>
                  <a:schemeClr val="tx1"/>
                </a:solidFill>
                <a:latin typeface="Cambria" panose="02040503050406030204" pitchFamily="18" charset="0"/>
              </a:defRPr>
            </a:lvl2pPr>
            <a:lvl3pPr marL="1143000" indent="-228600">
              <a:spcBef>
                <a:spcPct val="20000"/>
              </a:spcBef>
              <a:buFont typeface="Arial" panose="020B0604020202020204" pitchFamily="34" charset="0"/>
              <a:buChar char="•"/>
              <a:defRPr sz="2400">
                <a:solidFill>
                  <a:schemeClr val="tx1"/>
                </a:solidFill>
                <a:latin typeface="Cambria" panose="02040503050406030204" pitchFamily="18" charset="0"/>
              </a:defRPr>
            </a:lvl3pPr>
            <a:lvl4pPr marL="1600200" indent="-228600">
              <a:spcBef>
                <a:spcPct val="20000"/>
              </a:spcBef>
              <a:buFont typeface="Arial" panose="020B0604020202020204" pitchFamily="34" charset="0"/>
              <a:buChar char="–"/>
              <a:defRPr sz="2000">
                <a:solidFill>
                  <a:schemeClr val="tx1"/>
                </a:solidFill>
                <a:latin typeface="Cambria" panose="02040503050406030204" pitchFamily="18" charset="0"/>
              </a:defRPr>
            </a:lvl4pPr>
            <a:lvl5pPr marL="2057400" indent="-228600">
              <a:spcBef>
                <a:spcPct val="20000"/>
              </a:spcBef>
              <a:buFont typeface="Arial" panose="020B0604020202020204" pitchFamily="34" charset="0"/>
              <a:buChar char="»"/>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mbria" panose="02040503050406030204" pitchFamily="18" charset="0"/>
              </a:defRPr>
            </a:lvl9pPr>
          </a:lstStyle>
          <a:p>
            <a:pPr eaLnBrk="1" hangingPunct="1">
              <a:spcBef>
                <a:spcPct val="0"/>
              </a:spcBef>
              <a:buFontTx/>
              <a:buNone/>
            </a:pPr>
            <a:r>
              <a:rPr lang="en-US" altLang="en-US" sz="1800" b="1" dirty="0">
                <a:latin typeface="Arial" panose="020B0604020202020204" pitchFamily="34" charset="0"/>
              </a:rPr>
              <a:t>What we believe and think.</a:t>
            </a:r>
          </a:p>
        </p:txBody>
      </p:sp>
      <p:sp>
        <p:nvSpPr>
          <p:cNvPr id="26628" name="Rectangle 5"/>
          <p:cNvSpPr>
            <a:spLocks noChangeArrowheads="1"/>
          </p:cNvSpPr>
          <p:nvPr/>
        </p:nvSpPr>
        <p:spPr bwMode="auto">
          <a:xfrm>
            <a:off x="6880206" y="4311863"/>
            <a:ext cx="33004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mbria" panose="02040503050406030204" pitchFamily="18" charset="0"/>
              </a:defRPr>
            </a:lvl1pPr>
            <a:lvl2pPr marL="742950" indent="-285750">
              <a:spcBef>
                <a:spcPct val="20000"/>
              </a:spcBef>
              <a:buFont typeface="Arial" panose="020B0604020202020204" pitchFamily="34" charset="0"/>
              <a:buChar char="–"/>
              <a:defRPr sz="2800">
                <a:solidFill>
                  <a:schemeClr val="tx1"/>
                </a:solidFill>
                <a:latin typeface="Cambria" panose="02040503050406030204" pitchFamily="18" charset="0"/>
              </a:defRPr>
            </a:lvl2pPr>
            <a:lvl3pPr marL="1143000" indent="-228600">
              <a:spcBef>
                <a:spcPct val="20000"/>
              </a:spcBef>
              <a:buFont typeface="Arial" panose="020B0604020202020204" pitchFamily="34" charset="0"/>
              <a:buChar char="•"/>
              <a:defRPr sz="2400">
                <a:solidFill>
                  <a:schemeClr val="tx1"/>
                </a:solidFill>
                <a:latin typeface="Cambria" panose="02040503050406030204" pitchFamily="18" charset="0"/>
              </a:defRPr>
            </a:lvl3pPr>
            <a:lvl4pPr marL="1600200" indent="-228600">
              <a:spcBef>
                <a:spcPct val="20000"/>
              </a:spcBef>
              <a:buFont typeface="Arial" panose="020B0604020202020204" pitchFamily="34" charset="0"/>
              <a:buChar char="–"/>
              <a:defRPr sz="2000">
                <a:solidFill>
                  <a:schemeClr val="tx1"/>
                </a:solidFill>
                <a:latin typeface="Cambria" panose="02040503050406030204" pitchFamily="18" charset="0"/>
              </a:defRPr>
            </a:lvl4pPr>
            <a:lvl5pPr marL="2057400" indent="-228600">
              <a:spcBef>
                <a:spcPct val="20000"/>
              </a:spcBef>
              <a:buFont typeface="Arial" panose="020B0604020202020204" pitchFamily="34" charset="0"/>
              <a:buChar char="»"/>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mbria" panose="02040503050406030204" pitchFamily="18" charset="0"/>
              </a:defRPr>
            </a:lvl9pPr>
          </a:lstStyle>
          <a:p>
            <a:pPr eaLnBrk="1" hangingPunct="1">
              <a:spcBef>
                <a:spcPct val="0"/>
              </a:spcBef>
              <a:buFontTx/>
              <a:buNone/>
            </a:pPr>
            <a:r>
              <a:rPr lang="en-US" altLang="en-US" sz="1800" b="1" dirty="0">
                <a:latin typeface="Arial" panose="020B0604020202020204" pitchFamily="34" charset="0"/>
              </a:rPr>
              <a:t>Our behaviours and actions.</a:t>
            </a:r>
          </a:p>
        </p:txBody>
      </p:sp>
      <p:sp>
        <p:nvSpPr>
          <p:cNvPr id="2" name="TextBox 1"/>
          <p:cNvSpPr txBox="1"/>
          <p:nvPr/>
        </p:nvSpPr>
        <p:spPr>
          <a:xfrm>
            <a:off x="325456" y="4179888"/>
            <a:ext cx="3852843" cy="2862322"/>
          </a:xfrm>
          <a:prstGeom prst="rect">
            <a:avLst/>
          </a:prstGeom>
          <a:noFill/>
        </p:spPr>
        <p:txBody>
          <a:bodyPr wrap="square" rtlCol="0">
            <a:spAutoFit/>
          </a:bodyPr>
          <a:lstStyle/>
          <a:p>
            <a:pPr marL="285750" indent="-285750">
              <a:buFont typeface="Arial" panose="020B0604020202020204" pitchFamily="34" charset="0"/>
              <a:buChar char="•"/>
            </a:pPr>
            <a:r>
              <a:rPr lang="en-US" dirty="0" smtClean="0">
                <a:latin typeface="Calibri" panose="020F0502020204030204" pitchFamily="34" charset="0"/>
              </a:rPr>
              <a:t>Common set of beliefs</a:t>
            </a:r>
          </a:p>
          <a:p>
            <a:pPr marL="285750" indent="-285750">
              <a:buFont typeface="Arial" panose="020B0604020202020204" pitchFamily="34" charset="0"/>
              <a:buChar char="•"/>
            </a:pPr>
            <a:r>
              <a:rPr lang="en-US" dirty="0" smtClean="0">
                <a:latin typeface="Calibri" panose="020F0502020204030204" pitchFamily="34" charset="0"/>
              </a:rPr>
              <a:t>Shared vision for teaching and working</a:t>
            </a:r>
          </a:p>
          <a:p>
            <a:pPr marL="285750" indent="-285750">
              <a:buFont typeface="Arial" panose="020B0604020202020204" pitchFamily="34" charset="0"/>
              <a:buChar char="•"/>
            </a:pPr>
            <a:r>
              <a:rPr lang="en-US" dirty="0" smtClean="0">
                <a:latin typeface="Calibri" panose="020F0502020204030204" pitchFamily="34" charset="0"/>
              </a:rPr>
              <a:t>Growth mindset</a:t>
            </a:r>
          </a:p>
          <a:p>
            <a:pPr marL="285750" indent="-285750">
              <a:buFont typeface="Arial" panose="020B0604020202020204" pitchFamily="34" charset="0"/>
              <a:buChar char="•"/>
            </a:pPr>
            <a:r>
              <a:rPr lang="en-US" dirty="0" smtClean="0">
                <a:latin typeface="Calibri" panose="020F0502020204030204" pitchFamily="34" charset="0"/>
              </a:rPr>
              <a:t>High expectations for all</a:t>
            </a:r>
          </a:p>
          <a:p>
            <a:pPr marL="285750" indent="-285750">
              <a:buFont typeface="Arial" panose="020B0604020202020204" pitchFamily="34" charset="0"/>
              <a:buChar char="•"/>
            </a:pPr>
            <a:r>
              <a:rPr lang="en-US" dirty="0" smtClean="0">
                <a:latin typeface="Calibri" panose="020F0502020204030204" pitchFamily="34" charset="0"/>
              </a:rPr>
              <a:t>Participatory decision making</a:t>
            </a:r>
          </a:p>
          <a:p>
            <a:pPr marL="285750" indent="-285750">
              <a:buFont typeface="Arial" panose="020B0604020202020204" pitchFamily="34" charset="0"/>
              <a:buChar char="•"/>
            </a:pPr>
            <a:r>
              <a:rPr lang="en-US" dirty="0" smtClean="0">
                <a:latin typeface="Calibri" panose="020F0502020204030204" pitchFamily="34" charset="0"/>
              </a:rPr>
              <a:t>Cultural competency</a:t>
            </a:r>
          </a:p>
          <a:p>
            <a:pPr marL="285750" indent="-285750">
              <a:buFont typeface="Arial" panose="020B0604020202020204" pitchFamily="34" charset="0"/>
              <a:buChar char="•"/>
            </a:pPr>
            <a:r>
              <a:rPr lang="en-US" dirty="0" smtClean="0">
                <a:latin typeface="Calibri" panose="020F0502020204030204" pitchFamily="34" charset="0"/>
              </a:rPr>
              <a:t>Relational thinking</a:t>
            </a:r>
          </a:p>
          <a:p>
            <a:pPr marL="285750" indent="-285750">
              <a:buFont typeface="Arial" panose="020B0604020202020204" pitchFamily="34" charset="0"/>
              <a:buChar char="•"/>
            </a:pPr>
            <a:endParaRPr lang="en-US" dirty="0" smtClean="0">
              <a:latin typeface="Calibri" panose="020F0502020204030204" pitchFamily="34" charset="0"/>
            </a:endParaRPr>
          </a:p>
          <a:p>
            <a:pPr marL="285750" indent="-285750">
              <a:buFont typeface="Arial" panose="020B0604020202020204" pitchFamily="34" charset="0"/>
              <a:buChar char="•"/>
            </a:pPr>
            <a:endParaRPr lang="en-US" dirty="0">
              <a:latin typeface="Calibri" panose="020F0502020204030204" pitchFamily="34" charset="0"/>
            </a:endParaRPr>
          </a:p>
        </p:txBody>
      </p:sp>
      <p:sp>
        <p:nvSpPr>
          <p:cNvPr id="3" name="TextBox 2"/>
          <p:cNvSpPr txBox="1"/>
          <p:nvPr/>
        </p:nvSpPr>
        <p:spPr>
          <a:xfrm>
            <a:off x="1358347" y="421382"/>
            <a:ext cx="10833653" cy="1077218"/>
          </a:xfrm>
          <a:prstGeom prst="rect">
            <a:avLst/>
          </a:prstGeom>
          <a:noFill/>
        </p:spPr>
        <p:txBody>
          <a:bodyPr wrap="square" rtlCol="0">
            <a:spAutoFit/>
          </a:bodyPr>
          <a:lstStyle/>
          <a:p>
            <a:r>
              <a:rPr lang="en-CA" sz="3200" b="1" dirty="0" smtClean="0">
                <a:solidFill>
                  <a:srgbClr val="FF0000"/>
                </a:solidFill>
                <a:latin typeface="Calibri" panose="020F0502020204030204" pitchFamily="34" charset="0"/>
                <a:cs typeface="Calibri" panose="020F0502020204030204" pitchFamily="34" charset="0"/>
              </a:rPr>
              <a:t>CHALLENGE: Transfer power for change from traditional structures in a time of uncertainty and budget pressure.</a:t>
            </a:r>
            <a:endParaRPr lang="en-CA" sz="3200" b="1"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287151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62757" y="2675466"/>
            <a:ext cx="9877777" cy="2344005"/>
          </a:xfrm>
        </p:spPr>
        <p:txBody>
          <a:bodyPr>
            <a:normAutofit/>
          </a:bodyPr>
          <a:lstStyle/>
          <a:p>
            <a:pPr>
              <a:buClrTx/>
              <a:buFont typeface="Wingdings" panose="05000000000000000000" pitchFamily="2" charset="2"/>
              <a:buChar char="§"/>
            </a:pPr>
            <a:r>
              <a:rPr lang="en-CA" sz="2800" dirty="0" smtClean="0">
                <a:solidFill>
                  <a:schemeClr val="tx1"/>
                </a:solidFill>
                <a:latin typeface="Calibri" panose="020F0502020204030204" pitchFamily="34" charset="0"/>
                <a:cs typeface="Calibri" panose="020F0502020204030204" pitchFamily="34" charset="0"/>
              </a:rPr>
              <a:t>Brief background of my restorative journey.</a:t>
            </a:r>
          </a:p>
          <a:p>
            <a:pPr>
              <a:buClrTx/>
              <a:buFont typeface="Wingdings" panose="05000000000000000000" pitchFamily="2" charset="2"/>
              <a:buChar char="§"/>
            </a:pPr>
            <a:r>
              <a:rPr lang="en-CA" sz="2800" dirty="0" smtClean="0">
                <a:solidFill>
                  <a:schemeClr val="tx1"/>
                </a:solidFill>
                <a:latin typeface="Calibri" panose="020F0502020204030204" pitchFamily="34" charset="0"/>
                <a:cs typeface="Calibri" panose="020F0502020204030204" pitchFamily="34" charset="0"/>
              </a:rPr>
              <a:t>Share the opportunity a change in leadership can provide. </a:t>
            </a:r>
          </a:p>
          <a:p>
            <a:pPr>
              <a:buClrTx/>
              <a:buFont typeface="Wingdings" panose="05000000000000000000" pitchFamily="2" charset="2"/>
              <a:buChar char="§"/>
            </a:pPr>
            <a:r>
              <a:rPr lang="en-CA" sz="2800" dirty="0" smtClean="0">
                <a:solidFill>
                  <a:schemeClr val="tx1"/>
                </a:solidFill>
                <a:latin typeface="Calibri" panose="020F0502020204030204" pitchFamily="34" charset="0"/>
                <a:cs typeface="Calibri" panose="020F0502020204030204" pitchFamily="34" charset="0"/>
              </a:rPr>
              <a:t>Describe some of the challenges and opportunities of a new way of thinking about change management.</a:t>
            </a:r>
            <a:endParaRPr lang="en-CA" sz="2800" dirty="0">
              <a:solidFill>
                <a:schemeClr val="tx1"/>
              </a:solidFill>
              <a:latin typeface="Calibri" panose="020F0502020204030204" pitchFamily="34" charset="0"/>
              <a:cs typeface="Calibri" panose="020F0502020204030204" pitchFamily="34" charset="0"/>
            </a:endParaRPr>
          </a:p>
        </p:txBody>
      </p:sp>
      <p:sp>
        <p:nvSpPr>
          <p:cNvPr id="3" name="Slide Number Placeholder 2"/>
          <p:cNvSpPr>
            <a:spLocks noGrp="1"/>
          </p:cNvSpPr>
          <p:nvPr>
            <p:ph type="sldNum" sz="quarter" idx="12"/>
          </p:nvPr>
        </p:nvSpPr>
        <p:spPr/>
        <p:txBody>
          <a:bodyPr/>
          <a:lstStyle/>
          <a:p>
            <a:fld id="{6006690D-D089-447D-8439-55F2979C7CAC}" type="slidenum">
              <a:rPr lang="en-CA" smtClean="0"/>
              <a:t>2</a:t>
            </a:fld>
            <a:endParaRPr lang="en-CA" dirty="0"/>
          </a:p>
        </p:txBody>
      </p:sp>
      <p:sp>
        <p:nvSpPr>
          <p:cNvPr id="5" name="TextBox 4"/>
          <p:cNvSpPr txBox="1"/>
          <p:nvPr/>
        </p:nvSpPr>
        <p:spPr>
          <a:xfrm>
            <a:off x="3524250" y="952500"/>
            <a:ext cx="5429250" cy="830997"/>
          </a:xfrm>
          <a:prstGeom prst="rect">
            <a:avLst/>
          </a:prstGeom>
          <a:noFill/>
        </p:spPr>
        <p:txBody>
          <a:bodyPr wrap="square" rtlCol="0">
            <a:spAutoFit/>
          </a:bodyPr>
          <a:lstStyle/>
          <a:p>
            <a:r>
              <a:rPr lang="en-CA" sz="4800" b="1"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Learning Outcomes</a:t>
            </a:r>
            <a:endParaRPr lang="en-CA" sz="48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891092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006690D-D089-447D-8439-55F2979C7CAC}" type="slidenum">
              <a:rPr lang="en-CA" smtClean="0"/>
              <a:t>20</a:t>
            </a:fld>
            <a:endParaRPr lang="en-CA" dirty="0"/>
          </a:p>
        </p:txBody>
      </p:sp>
      <p:sp>
        <p:nvSpPr>
          <p:cNvPr id="3" name="Rectangle 2"/>
          <p:cNvSpPr/>
          <p:nvPr/>
        </p:nvSpPr>
        <p:spPr>
          <a:xfrm>
            <a:off x="484098" y="6296439"/>
            <a:ext cx="4023858" cy="369332"/>
          </a:xfrm>
          <a:prstGeom prst="rect">
            <a:avLst/>
          </a:prstGeom>
        </p:spPr>
        <p:txBody>
          <a:bodyPr wrap="none">
            <a:spAutoFit/>
          </a:bodyPr>
          <a:lstStyle/>
          <a:p>
            <a:r>
              <a:rPr lang="en-CA" dirty="0" smtClean="0">
                <a:hlinkClick r:id="rId3"/>
              </a:rPr>
              <a:t>It's Like Building an Airplane in the Sky!!</a:t>
            </a:r>
            <a:endParaRPr lang="en-CA" dirty="0"/>
          </a:p>
        </p:txBody>
      </p:sp>
      <p:pic>
        <p:nvPicPr>
          <p:cNvPr id="4" name="Picture 3"/>
          <p:cNvPicPr>
            <a:picLocks noChangeAspect="1"/>
          </p:cNvPicPr>
          <p:nvPr/>
        </p:nvPicPr>
        <p:blipFill>
          <a:blip r:embed="rId4"/>
          <a:stretch>
            <a:fillRect/>
          </a:stretch>
        </p:blipFill>
        <p:spPr>
          <a:xfrm>
            <a:off x="1878386" y="1631450"/>
            <a:ext cx="7749709" cy="4381351"/>
          </a:xfrm>
          <a:prstGeom prst="rect">
            <a:avLst/>
          </a:prstGeom>
        </p:spPr>
      </p:pic>
      <p:sp>
        <p:nvSpPr>
          <p:cNvPr id="5" name="TextBox 4"/>
          <p:cNvSpPr txBox="1"/>
          <p:nvPr/>
        </p:nvSpPr>
        <p:spPr>
          <a:xfrm>
            <a:off x="2496027" y="1086202"/>
            <a:ext cx="8928848" cy="523220"/>
          </a:xfrm>
          <a:prstGeom prst="rect">
            <a:avLst/>
          </a:prstGeom>
          <a:noFill/>
        </p:spPr>
        <p:txBody>
          <a:bodyPr wrap="square" rtlCol="0">
            <a:spAutoFit/>
          </a:bodyPr>
          <a:lstStyle/>
          <a:p>
            <a:r>
              <a:rPr lang="en-CA" sz="2800" b="1" dirty="0" smtClean="0">
                <a:latin typeface="Calibri" panose="020F0502020204030204" pitchFamily="34" charset="0"/>
                <a:cs typeface="Calibri" panose="020F0502020204030204" pitchFamily="34" charset="0"/>
              </a:rPr>
              <a:t>It’s Like Building an Airplane in the Sky!!</a:t>
            </a:r>
            <a:endParaRPr lang="en-CA" sz="2800" b="1" dirty="0">
              <a:latin typeface="Calibri" panose="020F0502020204030204" pitchFamily="34" charset="0"/>
              <a:cs typeface="Calibri" panose="020F0502020204030204" pitchFamily="34" charset="0"/>
            </a:endParaRPr>
          </a:p>
        </p:txBody>
      </p:sp>
      <p:sp>
        <p:nvSpPr>
          <p:cNvPr id="6" name="Rectangle 5"/>
          <p:cNvSpPr/>
          <p:nvPr/>
        </p:nvSpPr>
        <p:spPr>
          <a:xfrm>
            <a:off x="484098" y="5969954"/>
            <a:ext cx="6096000" cy="369332"/>
          </a:xfrm>
          <a:prstGeom prst="rect">
            <a:avLst/>
          </a:prstGeom>
        </p:spPr>
        <p:txBody>
          <a:bodyPr>
            <a:spAutoFit/>
          </a:bodyPr>
          <a:lstStyle/>
          <a:p>
            <a:r>
              <a:rPr lang="en-CA" dirty="0" smtClean="0">
                <a:hlinkClick r:id="rId5"/>
              </a:rPr>
              <a:t>It's Like Building an Airplane in the Sky!!</a:t>
            </a:r>
            <a:endParaRPr lang="en-CA" dirty="0"/>
          </a:p>
        </p:txBody>
      </p:sp>
      <p:sp>
        <p:nvSpPr>
          <p:cNvPr id="7" name="Rectangle 6"/>
          <p:cNvSpPr/>
          <p:nvPr/>
        </p:nvSpPr>
        <p:spPr>
          <a:xfrm>
            <a:off x="2700284" y="439871"/>
            <a:ext cx="5242333" cy="646331"/>
          </a:xfrm>
          <a:prstGeom prst="rect">
            <a:avLst/>
          </a:prstGeom>
        </p:spPr>
        <p:txBody>
          <a:bodyPr wrap="none">
            <a:spAutoFit/>
          </a:bodyPr>
          <a:lstStyle/>
          <a:p>
            <a:pPr algn="ctr"/>
            <a:r>
              <a:rPr lang="en-CA" sz="3600" b="1" dirty="0">
                <a:solidFill>
                  <a:srgbClr val="FF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Opportunity: Leap of Faith</a:t>
            </a:r>
          </a:p>
        </p:txBody>
      </p:sp>
    </p:spTree>
    <p:extLst>
      <p:ext uri="{BB962C8B-B14F-4D97-AF65-F5344CB8AC3E}">
        <p14:creationId xmlns:p14="http://schemas.microsoft.com/office/powerpoint/2010/main" val="12141993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006690D-D089-447D-8439-55F2979C7CAC}" type="slidenum">
              <a:rPr lang="en-CA" smtClean="0"/>
              <a:t>21</a:t>
            </a:fld>
            <a:endParaRPr lang="en-CA"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964" y="1271322"/>
            <a:ext cx="3574095" cy="2025320"/>
          </a:xfrm>
          <a:prstGeom prst="rect">
            <a:avLst/>
          </a:prstGeom>
        </p:spPr>
      </p:pic>
      <p:sp>
        <p:nvSpPr>
          <p:cNvPr id="4" name="Oval 3"/>
          <p:cNvSpPr/>
          <p:nvPr/>
        </p:nvSpPr>
        <p:spPr>
          <a:xfrm>
            <a:off x="1330859" y="1548142"/>
            <a:ext cx="1720159" cy="851025"/>
          </a:xfrm>
          <a:prstGeom prst="ellipse">
            <a:avLst/>
          </a:prstGeom>
          <a:solidFill>
            <a:schemeClr val="bg2">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p:cNvSpPr/>
          <p:nvPr/>
        </p:nvSpPr>
        <p:spPr>
          <a:xfrm>
            <a:off x="885524" y="2274358"/>
            <a:ext cx="1019828" cy="613222"/>
          </a:xfrm>
          <a:prstGeom prst="ellipse">
            <a:avLst/>
          </a:prstGeom>
          <a:solidFill>
            <a:schemeClr val="bg2">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62082" y="1973654"/>
            <a:ext cx="2905125" cy="1571625"/>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1381" y="3468386"/>
            <a:ext cx="3307226" cy="2128652"/>
          </a:xfrm>
          <a:prstGeom prst="rect">
            <a:avLst/>
          </a:prstGeom>
        </p:spPr>
      </p:pic>
      <p:sp>
        <p:nvSpPr>
          <p:cNvPr id="7" name="Right Arrow 6"/>
          <p:cNvSpPr/>
          <p:nvPr/>
        </p:nvSpPr>
        <p:spPr>
          <a:xfrm rot="3553867">
            <a:off x="1368317" y="3319892"/>
            <a:ext cx="919610" cy="296987"/>
          </a:xfrm>
          <a:prstGeom prst="rightArrow">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ight Arrow 5"/>
          <p:cNvSpPr/>
          <p:nvPr/>
        </p:nvSpPr>
        <p:spPr>
          <a:xfrm rot="699195">
            <a:off x="2919503" y="2396527"/>
            <a:ext cx="3772907" cy="296987"/>
          </a:xfrm>
          <a:prstGeom prst="rightArrow">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7486569" y="3545279"/>
            <a:ext cx="3505482" cy="2031325"/>
          </a:xfrm>
          <a:prstGeom prst="rect">
            <a:avLst/>
          </a:prstGeom>
          <a:noFill/>
        </p:spPr>
        <p:txBody>
          <a:bodyPr wrap="square" rtlCol="0">
            <a:spAutoFit/>
          </a:bodyPr>
          <a:lstStyle/>
          <a:p>
            <a:pPr marL="285750" indent="-285750">
              <a:buFont typeface="Wingdings" panose="05000000000000000000" pitchFamily="2" charset="2"/>
              <a:buChar char="§"/>
            </a:pPr>
            <a:r>
              <a:rPr lang="en-US" dirty="0" smtClean="0">
                <a:latin typeface="Calibri" panose="020F0502020204030204" pitchFamily="34" charset="0"/>
              </a:rPr>
              <a:t>2011 / 2012</a:t>
            </a:r>
          </a:p>
          <a:p>
            <a:pPr marL="285750" indent="-285750">
              <a:buFont typeface="Wingdings" panose="05000000000000000000" pitchFamily="2" charset="2"/>
              <a:buChar char="§"/>
            </a:pPr>
            <a:r>
              <a:rPr lang="en-US" dirty="0" smtClean="0">
                <a:latin typeface="Calibri" panose="020F0502020204030204" pitchFamily="34" charset="0"/>
              </a:rPr>
              <a:t>22 000 students</a:t>
            </a:r>
          </a:p>
          <a:p>
            <a:pPr marL="285750" indent="-285750">
              <a:buFont typeface="Wingdings" panose="05000000000000000000" pitchFamily="2" charset="2"/>
              <a:buChar char="§"/>
            </a:pPr>
            <a:r>
              <a:rPr lang="en-US" dirty="0" smtClean="0">
                <a:latin typeface="Calibri" panose="020F0502020204030204" pitchFamily="34" charset="0"/>
              </a:rPr>
              <a:t>75 schools</a:t>
            </a:r>
          </a:p>
          <a:p>
            <a:pPr marL="285750" indent="-285750">
              <a:buFont typeface="Wingdings" panose="05000000000000000000" pitchFamily="2" charset="2"/>
              <a:buChar char="§"/>
            </a:pPr>
            <a:r>
              <a:rPr lang="en-US" dirty="0" smtClean="0">
                <a:solidFill>
                  <a:srgbClr val="FF0000"/>
                </a:solidFill>
                <a:latin typeface="Calibri" panose="020F0502020204030204" pitchFamily="34" charset="0"/>
              </a:rPr>
              <a:t>Started at the school lead-team</a:t>
            </a:r>
          </a:p>
          <a:p>
            <a:pPr marL="285750" indent="-285750">
              <a:buFont typeface="Wingdings" panose="05000000000000000000" pitchFamily="2" charset="2"/>
              <a:buChar char="§"/>
            </a:pPr>
            <a:r>
              <a:rPr lang="en-US" dirty="0" smtClean="0">
                <a:solidFill>
                  <a:srgbClr val="FF0000"/>
                </a:solidFill>
                <a:latin typeface="Calibri" panose="020F0502020204030204" pitchFamily="34" charset="0"/>
              </a:rPr>
              <a:t>4 Families of Schools</a:t>
            </a:r>
          </a:p>
          <a:p>
            <a:pPr marL="285750" indent="-285750">
              <a:buFont typeface="Wingdings" panose="05000000000000000000" pitchFamily="2" charset="2"/>
              <a:buChar char="§"/>
            </a:pPr>
            <a:r>
              <a:rPr lang="en-US" dirty="0" smtClean="0">
                <a:solidFill>
                  <a:srgbClr val="FF0000"/>
                </a:solidFill>
                <a:latin typeface="Calibri" panose="020F0502020204030204" pitchFamily="34" charset="0"/>
              </a:rPr>
              <a:t>4 year implementation</a:t>
            </a:r>
          </a:p>
          <a:p>
            <a:pPr marL="285750" indent="-285750">
              <a:buFont typeface="Wingdings" panose="05000000000000000000" pitchFamily="2" charset="2"/>
              <a:buChar char="§"/>
            </a:pPr>
            <a:r>
              <a:rPr lang="en-US" dirty="0" smtClean="0">
                <a:solidFill>
                  <a:srgbClr val="FF0000"/>
                </a:solidFill>
                <a:latin typeface="Calibri" panose="020F0502020204030204" pitchFamily="34" charset="0"/>
              </a:rPr>
              <a:t>Dedicated RA staff</a:t>
            </a:r>
            <a:endParaRPr lang="en-US" dirty="0">
              <a:solidFill>
                <a:srgbClr val="FF0000"/>
              </a:solidFill>
              <a:latin typeface="Calibri" panose="020F0502020204030204" pitchFamily="34" charset="0"/>
            </a:endParaRPr>
          </a:p>
        </p:txBody>
      </p:sp>
      <p:sp>
        <p:nvSpPr>
          <p:cNvPr id="11" name="TextBox 10"/>
          <p:cNvSpPr txBox="1"/>
          <p:nvPr/>
        </p:nvSpPr>
        <p:spPr>
          <a:xfrm>
            <a:off x="3561894" y="4643120"/>
            <a:ext cx="4552750" cy="2308324"/>
          </a:xfrm>
          <a:prstGeom prst="rect">
            <a:avLst/>
          </a:prstGeom>
          <a:noFill/>
        </p:spPr>
        <p:txBody>
          <a:bodyPr wrap="square" rtlCol="0">
            <a:spAutoFit/>
          </a:bodyPr>
          <a:lstStyle/>
          <a:p>
            <a:pPr marL="285750" indent="-285750">
              <a:buFont typeface="Wingdings" panose="05000000000000000000" pitchFamily="2" charset="2"/>
              <a:buChar char="§"/>
            </a:pPr>
            <a:endParaRPr lang="en-US" dirty="0" smtClean="0">
              <a:latin typeface="Calibri" panose="020F0502020204030204" pitchFamily="34" charset="0"/>
            </a:endParaRPr>
          </a:p>
          <a:p>
            <a:pPr marL="285750" indent="-285750">
              <a:buFont typeface="Wingdings" panose="05000000000000000000" pitchFamily="2" charset="2"/>
              <a:buChar char="§"/>
            </a:pPr>
            <a:r>
              <a:rPr lang="en-US" dirty="0" smtClean="0">
                <a:latin typeface="Calibri" panose="020F0502020204030204" pitchFamily="34" charset="0"/>
              </a:rPr>
              <a:t>2017 / 2018</a:t>
            </a:r>
          </a:p>
          <a:p>
            <a:pPr marL="285750" indent="-285750">
              <a:buFont typeface="Wingdings" panose="05000000000000000000" pitchFamily="2" charset="2"/>
              <a:buChar char="§"/>
            </a:pPr>
            <a:r>
              <a:rPr lang="en-US" dirty="0" smtClean="0">
                <a:latin typeface="Calibri" panose="020F0502020204030204" pitchFamily="34" charset="0"/>
              </a:rPr>
              <a:t>6500 students</a:t>
            </a:r>
          </a:p>
          <a:p>
            <a:pPr marL="285750" indent="-285750">
              <a:buFont typeface="Wingdings" panose="05000000000000000000" pitchFamily="2" charset="2"/>
              <a:buChar char="§"/>
            </a:pPr>
            <a:r>
              <a:rPr lang="en-US" dirty="0" smtClean="0">
                <a:latin typeface="Calibri" panose="020F0502020204030204" pitchFamily="34" charset="0"/>
              </a:rPr>
              <a:t>25 schools</a:t>
            </a:r>
          </a:p>
          <a:p>
            <a:pPr marL="285750" indent="-285750">
              <a:buFont typeface="Wingdings" panose="05000000000000000000" pitchFamily="2" charset="2"/>
              <a:buChar char="§"/>
            </a:pPr>
            <a:r>
              <a:rPr lang="en-US" dirty="0" smtClean="0">
                <a:solidFill>
                  <a:srgbClr val="FF0000"/>
                </a:solidFill>
                <a:latin typeface="Calibri" panose="020F0502020204030204" pitchFamily="34" charset="0"/>
              </a:rPr>
              <a:t>Started across all divisions with volunteers</a:t>
            </a:r>
          </a:p>
          <a:p>
            <a:pPr marL="285750" indent="-285750">
              <a:buFont typeface="Wingdings" panose="05000000000000000000" pitchFamily="2" charset="2"/>
              <a:buChar char="§"/>
            </a:pPr>
            <a:r>
              <a:rPr lang="en-US" dirty="0" smtClean="0">
                <a:solidFill>
                  <a:srgbClr val="FF0000"/>
                </a:solidFill>
                <a:latin typeface="Calibri" panose="020F0502020204030204" pitchFamily="34" charset="0"/>
              </a:rPr>
              <a:t>Early adopter lead guiding coalition</a:t>
            </a:r>
          </a:p>
          <a:p>
            <a:pPr marL="285750" indent="-285750">
              <a:buFont typeface="Wingdings" panose="05000000000000000000" pitchFamily="2" charset="2"/>
              <a:buChar char="§"/>
            </a:pPr>
            <a:r>
              <a:rPr lang="en-US" dirty="0" smtClean="0">
                <a:solidFill>
                  <a:srgbClr val="FF0000"/>
                </a:solidFill>
                <a:latin typeface="Calibri" panose="020F0502020204030204" pitchFamily="34" charset="0"/>
              </a:rPr>
              <a:t>Start when ready, organic</a:t>
            </a:r>
          </a:p>
          <a:p>
            <a:endParaRPr lang="en-US" dirty="0"/>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12669" y="1414816"/>
            <a:ext cx="1285886" cy="695643"/>
          </a:xfrm>
          <a:prstGeom prst="rect">
            <a:avLst/>
          </a:prstGeom>
        </p:spPr>
      </p:pic>
      <p:sp>
        <p:nvSpPr>
          <p:cNvPr id="13" name="Oval 12"/>
          <p:cNvSpPr/>
          <p:nvPr/>
        </p:nvSpPr>
        <p:spPr>
          <a:xfrm>
            <a:off x="1465305" y="1548142"/>
            <a:ext cx="758982" cy="470404"/>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Right Arrow 13"/>
          <p:cNvSpPr/>
          <p:nvPr/>
        </p:nvSpPr>
        <p:spPr>
          <a:xfrm>
            <a:off x="2232874" y="1645037"/>
            <a:ext cx="3585285" cy="235202"/>
          </a:xfrm>
          <a:prstGeom prst="rightArrow">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7558965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006690D-D089-447D-8439-55F2979C7CAC}" type="slidenum">
              <a:rPr lang="en-CA" smtClean="0"/>
              <a:t>22</a:t>
            </a:fld>
            <a:endParaRPr lang="en-CA" dirty="0"/>
          </a:p>
        </p:txBody>
      </p:sp>
      <p:pic>
        <p:nvPicPr>
          <p:cNvPr id="7" name="Picture 6"/>
          <p:cNvPicPr>
            <a:picLocks noChangeAspect="1"/>
          </p:cNvPicPr>
          <p:nvPr/>
        </p:nvPicPr>
        <p:blipFill>
          <a:blip r:embed="rId3"/>
          <a:stretch>
            <a:fillRect/>
          </a:stretch>
        </p:blipFill>
        <p:spPr>
          <a:xfrm>
            <a:off x="19720" y="3240162"/>
            <a:ext cx="2622743" cy="2795197"/>
          </a:xfrm>
          <a:prstGeom prst="rect">
            <a:avLst/>
          </a:prstGeom>
        </p:spPr>
      </p:pic>
      <p:pic>
        <p:nvPicPr>
          <p:cNvPr id="8" name="Picture 7"/>
          <p:cNvPicPr>
            <a:picLocks noChangeAspect="1"/>
          </p:cNvPicPr>
          <p:nvPr/>
        </p:nvPicPr>
        <p:blipFill>
          <a:blip r:embed="rId4"/>
          <a:stretch>
            <a:fillRect/>
          </a:stretch>
        </p:blipFill>
        <p:spPr>
          <a:xfrm>
            <a:off x="2720050" y="3328332"/>
            <a:ext cx="1998750" cy="2948348"/>
          </a:xfrm>
          <a:prstGeom prst="rect">
            <a:avLst/>
          </a:prstGeom>
        </p:spPr>
      </p:pic>
      <p:pic>
        <p:nvPicPr>
          <p:cNvPr id="9" name="Picture 8"/>
          <p:cNvPicPr>
            <a:picLocks noChangeAspect="1"/>
          </p:cNvPicPr>
          <p:nvPr/>
        </p:nvPicPr>
        <p:blipFill>
          <a:blip r:embed="rId5"/>
          <a:stretch>
            <a:fillRect/>
          </a:stretch>
        </p:blipFill>
        <p:spPr>
          <a:xfrm>
            <a:off x="9553639" y="-3293363"/>
            <a:ext cx="2046563" cy="3165658"/>
          </a:xfrm>
          <a:prstGeom prst="rect">
            <a:avLst/>
          </a:prstGeom>
        </p:spPr>
      </p:pic>
      <p:pic>
        <p:nvPicPr>
          <p:cNvPr id="10" name="Picture 9"/>
          <p:cNvPicPr>
            <a:picLocks noChangeAspect="1"/>
          </p:cNvPicPr>
          <p:nvPr/>
        </p:nvPicPr>
        <p:blipFill>
          <a:blip r:embed="rId6"/>
          <a:stretch>
            <a:fillRect/>
          </a:stretch>
        </p:blipFill>
        <p:spPr>
          <a:xfrm>
            <a:off x="5218249" y="2775155"/>
            <a:ext cx="2012712" cy="3475009"/>
          </a:xfrm>
          <a:prstGeom prst="rect">
            <a:avLst/>
          </a:prstGeom>
        </p:spPr>
      </p:pic>
      <p:pic>
        <p:nvPicPr>
          <p:cNvPr id="11" name="Picture 10"/>
          <p:cNvPicPr>
            <a:picLocks noChangeAspect="1"/>
          </p:cNvPicPr>
          <p:nvPr/>
        </p:nvPicPr>
        <p:blipFill>
          <a:blip r:embed="rId7"/>
          <a:stretch>
            <a:fillRect/>
          </a:stretch>
        </p:blipFill>
        <p:spPr>
          <a:xfrm>
            <a:off x="7925020" y="-2909004"/>
            <a:ext cx="1551707" cy="2887705"/>
          </a:xfrm>
          <a:prstGeom prst="rect">
            <a:avLst/>
          </a:prstGeom>
        </p:spPr>
      </p:pic>
      <p:sp>
        <p:nvSpPr>
          <p:cNvPr id="12" name="Oval Callout 11"/>
          <p:cNvSpPr/>
          <p:nvPr/>
        </p:nvSpPr>
        <p:spPr>
          <a:xfrm>
            <a:off x="1675834" y="2698579"/>
            <a:ext cx="1120239" cy="634747"/>
          </a:xfrm>
          <a:prstGeom prst="wedgeEllipseCallout">
            <a:avLst>
              <a:gd name="adj1" fmla="val -34507"/>
              <a:gd name="adj2" fmla="val 76531"/>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3" name="Oval Callout 12"/>
          <p:cNvSpPr/>
          <p:nvPr/>
        </p:nvSpPr>
        <p:spPr>
          <a:xfrm>
            <a:off x="2837863" y="2775155"/>
            <a:ext cx="822893" cy="465007"/>
          </a:xfrm>
          <a:prstGeom prst="wedgeEllipseCallout">
            <a:avLst>
              <a:gd name="adj1" fmla="val 17357"/>
              <a:gd name="adj2" fmla="val 86398"/>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6" name="Oval 15"/>
          <p:cNvSpPr/>
          <p:nvPr/>
        </p:nvSpPr>
        <p:spPr>
          <a:xfrm>
            <a:off x="1437161" y="2605415"/>
            <a:ext cx="2514639" cy="107019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4" name="Oval Callout 13"/>
          <p:cNvSpPr/>
          <p:nvPr/>
        </p:nvSpPr>
        <p:spPr>
          <a:xfrm>
            <a:off x="1862056" y="2779772"/>
            <a:ext cx="1745688" cy="711323"/>
          </a:xfrm>
          <a:prstGeom prst="wedgeEllipseCallout">
            <a:avLst>
              <a:gd name="adj1" fmla="val -38505"/>
              <a:gd name="adj2" fmla="val 79380"/>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5" name="Oval Callout 14"/>
          <p:cNvSpPr/>
          <p:nvPr/>
        </p:nvSpPr>
        <p:spPr>
          <a:xfrm flipH="1">
            <a:off x="1944124" y="2799225"/>
            <a:ext cx="1581551" cy="691870"/>
          </a:xfrm>
          <a:prstGeom prst="wedgeEllipseCallout">
            <a:avLst>
              <a:gd name="adj1" fmla="val -38505"/>
              <a:gd name="adj2" fmla="val 79380"/>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7" name="Oval 16"/>
          <p:cNvSpPr/>
          <p:nvPr/>
        </p:nvSpPr>
        <p:spPr>
          <a:xfrm>
            <a:off x="9186057" y="3117367"/>
            <a:ext cx="323023" cy="311432"/>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8" name="Oval 17"/>
          <p:cNvSpPr/>
          <p:nvPr/>
        </p:nvSpPr>
        <p:spPr>
          <a:xfrm>
            <a:off x="9745243" y="2805935"/>
            <a:ext cx="323023" cy="311432"/>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9" name="Oval 18"/>
          <p:cNvSpPr/>
          <p:nvPr/>
        </p:nvSpPr>
        <p:spPr>
          <a:xfrm>
            <a:off x="10465941" y="2993062"/>
            <a:ext cx="323023" cy="311432"/>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0" name="Oval 19"/>
          <p:cNvSpPr/>
          <p:nvPr/>
        </p:nvSpPr>
        <p:spPr>
          <a:xfrm>
            <a:off x="9800684" y="3402588"/>
            <a:ext cx="323023" cy="311432"/>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1" name="Oval 20"/>
          <p:cNvSpPr/>
          <p:nvPr/>
        </p:nvSpPr>
        <p:spPr>
          <a:xfrm>
            <a:off x="10705546" y="3675613"/>
            <a:ext cx="323023" cy="311432"/>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2" name="Oval 21"/>
          <p:cNvSpPr/>
          <p:nvPr/>
        </p:nvSpPr>
        <p:spPr>
          <a:xfrm>
            <a:off x="7459730" y="-423407"/>
            <a:ext cx="323023" cy="311432"/>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cxnSp>
        <p:nvCxnSpPr>
          <p:cNvPr id="29" name="Straight Connector 28"/>
          <p:cNvCxnSpPr>
            <a:stCxn id="17" idx="7"/>
            <a:endCxn id="18" idx="3"/>
          </p:cNvCxnSpPr>
          <p:nvPr/>
        </p:nvCxnSpPr>
        <p:spPr>
          <a:xfrm flipV="1">
            <a:off x="9461774" y="3071759"/>
            <a:ext cx="330775" cy="91216"/>
          </a:xfrm>
          <a:prstGeom prst="line">
            <a:avLst/>
          </a:prstGeom>
        </p:spPr>
        <p:style>
          <a:lnRef idx="2">
            <a:schemeClr val="dk1"/>
          </a:lnRef>
          <a:fillRef idx="0">
            <a:schemeClr val="dk1"/>
          </a:fillRef>
          <a:effectRef idx="1">
            <a:schemeClr val="dk1"/>
          </a:effectRef>
          <a:fontRef idx="minor">
            <a:schemeClr val="tx1"/>
          </a:fontRef>
        </p:style>
      </p:cxnSp>
      <p:sp>
        <p:nvSpPr>
          <p:cNvPr id="31" name="Oval Callout 30"/>
          <p:cNvSpPr/>
          <p:nvPr/>
        </p:nvSpPr>
        <p:spPr>
          <a:xfrm>
            <a:off x="5114436" y="2136505"/>
            <a:ext cx="1756116" cy="547050"/>
          </a:xfrm>
          <a:prstGeom prst="wedgeEllipseCallout">
            <a:avLst>
              <a:gd name="adj1" fmla="val 15393"/>
              <a:gd name="adj2" fmla="val 115308"/>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2" name="Rectangle 31"/>
          <p:cNvSpPr/>
          <p:nvPr/>
        </p:nvSpPr>
        <p:spPr>
          <a:xfrm>
            <a:off x="624507" y="2483774"/>
            <a:ext cx="3945330" cy="35515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cxnSp>
        <p:nvCxnSpPr>
          <p:cNvPr id="34" name="Straight Connector 33"/>
          <p:cNvCxnSpPr>
            <a:stCxn id="20" idx="0"/>
          </p:cNvCxnSpPr>
          <p:nvPr/>
        </p:nvCxnSpPr>
        <p:spPr>
          <a:xfrm flipH="1" flipV="1">
            <a:off x="9906755" y="3117367"/>
            <a:ext cx="55441" cy="285221"/>
          </a:xfrm>
          <a:prstGeom prst="line">
            <a:avLst/>
          </a:prstGeom>
        </p:spPr>
        <p:style>
          <a:lnRef idx="2">
            <a:schemeClr val="dk1"/>
          </a:lnRef>
          <a:fillRef idx="0">
            <a:schemeClr val="dk1"/>
          </a:fillRef>
          <a:effectRef idx="1">
            <a:schemeClr val="dk1"/>
          </a:effectRef>
          <a:fontRef idx="minor">
            <a:schemeClr val="tx1"/>
          </a:fontRef>
        </p:style>
      </p:cxnSp>
      <p:cxnSp>
        <p:nvCxnSpPr>
          <p:cNvPr id="36" name="Straight Connector 35"/>
          <p:cNvCxnSpPr>
            <a:stCxn id="20" idx="2"/>
            <a:endCxn id="17" idx="5"/>
          </p:cNvCxnSpPr>
          <p:nvPr/>
        </p:nvCxnSpPr>
        <p:spPr>
          <a:xfrm flipH="1" flipV="1">
            <a:off x="9461774" y="3383191"/>
            <a:ext cx="338910" cy="175113"/>
          </a:xfrm>
          <a:prstGeom prst="line">
            <a:avLst/>
          </a:prstGeom>
        </p:spPr>
        <p:style>
          <a:lnRef idx="2">
            <a:schemeClr val="dk1"/>
          </a:lnRef>
          <a:fillRef idx="0">
            <a:schemeClr val="dk1"/>
          </a:fillRef>
          <a:effectRef idx="1">
            <a:schemeClr val="dk1"/>
          </a:effectRef>
          <a:fontRef idx="minor">
            <a:schemeClr val="tx1"/>
          </a:fontRef>
        </p:style>
      </p:cxnSp>
      <p:sp>
        <p:nvSpPr>
          <p:cNvPr id="37" name="Rectangle 36"/>
          <p:cNvSpPr/>
          <p:nvPr/>
        </p:nvSpPr>
        <p:spPr>
          <a:xfrm>
            <a:off x="4948518" y="2008094"/>
            <a:ext cx="2114035" cy="40272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cxnSp>
        <p:nvCxnSpPr>
          <p:cNvPr id="39" name="Straight Connector 38"/>
          <p:cNvCxnSpPr>
            <a:stCxn id="18" idx="5"/>
            <a:endCxn id="19" idx="2"/>
          </p:cNvCxnSpPr>
          <p:nvPr/>
        </p:nvCxnSpPr>
        <p:spPr>
          <a:xfrm>
            <a:off x="10020960" y="3071759"/>
            <a:ext cx="444981" cy="77019"/>
          </a:xfrm>
          <a:prstGeom prst="line">
            <a:avLst/>
          </a:prstGeom>
        </p:spPr>
        <p:style>
          <a:lnRef idx="2">
            <a:schemeClr val="dk1"/>
          </a:lnRef>
          <a:fillRef idx="0">
            <a:schemeClr val="dk1"/>
          </a:fillRef>
          <a:effectRef idx="1">
            <a:schemeClr val="dk1"/>
          </a:effectRef>
          <a:fontRef idx="minor">
            <a:schemeClr val="tx1"/>
          </a:fontRef>
        </p:style>
      </p:cxnSp>
      <p:cxnSp>
        <p:nvCxnSpPr>
          <p:cNvPr id="41" name="Straight Connector 40"/>
          <p:cNvCxnSpPr>
            <a:stCxn id="19" idx="5"/>
          </p:cNvCxnSpPr>
          <p:nvPr/>
        </p:nvCxnSpPr>
        <p:spPr>
          <a:xfrm>
            <a:off x="10741658" y="3258886"/>
            <a:ext cx="125400" cy="416727"/>
          </a:xfrm>
          <a:prstGeom prst="line">
            <a:avLst/>
          </a:prstGeom>
        </p:spPr>
        <p:style>
          <a:lnRef idx="2">
            <a:schemeClr val="dk1"/>
          </a:lnRef>
          <a:fillRef idx="0">
            <a:schemeClr val="dk1"/>
          </a:fillRef>
          <a:effectRef idx="1">
            <a:schemeClr val="dk1"/>
          </a:effectRef>
          <a:fontRef idx="minor">
            <a:schemeClr val="tx1"/>
          </a:fontRef>
        </p:style>
      </p:cxnSp>
      <p:cxnSp>
        <p:nvCxnSpPr>
          <p:cNvPr id="43" name="Straight Connector 42"/>
          <p:cNvCxnSpPr>
            <a:stCxn id="21" idx="2"/>
            <a:endCxn id="20" idx="5"/>
          </p:cNvCxnSpPr>
          <p:nvPr/>
        </p:nvCxnSpPr>
        <p:spPr>
          <a:xfrm flipH="1" flipV="1">
            <a:off x="10076401" y="3668412"/>
            <a:ext cx="629145" cy="162917"/>
          </a:xfrm>
          <a:prstGeom prst="line">
            <a:avLst/>
          </a:prstGeom>
        </p:spPr>
        <p:style>
          <a:lnRef idx="2">
            <a:schemeClr val="dk1"/>
          </a:lnRef>
          <a:fillRef idx="0">
            <a:schemeClr val="dk1"/>
          </a:fillRef>
          <a:effectRef idx="1">
            <a:schemeClr val="dk1"/>
          </a:effectRef>
          <a:fontRef idx="minor">
            <a:schemeClr val="tx1"/>
          </a:fontRef>
        </p:style>
      </p:cxnSp>
      <p:sp>
        <p:nvSpPr>
          <p:cNvPr id="44" name="TextBox 43"/>
          <p:cNvSpPr txBox="1"/>
          <p:nvPr/>
        </p:nvSpPr>
        <p:spPr>
          <a:xfrm>
            <a:off x="785813" y="505719"/>
            <a:ext cx="10701337" cy="1200329"/>
          </a:xfrm>
          <a:prstGeom prst="rect">
            <a:avLst/>
          </a:prstGeom>
          <a:noFill/>
        </p:spPr>
        <p:txBody>
          <a:bodyPr wrap="square" rtlCol="0">
            <a:spAutoFit/>
          </a:bodyPr>
          <a:lstStyle/>
          <a:p>
            <a:pPr algn="ctr"/>
            <a:r>
              <a:rPr lang="en-CA" sz="3600" b="1"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Hierarchy and Networks: </a:t>
            </a:r>
          </a:p>
          <a:p>
            <a:pPr algn="ctr"/>
            <a:r>
              <a:rPr lang="en-CA" sz="3600" b="1"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Change While the Airplane is Being Built</a:t>
            </a:r>
            <a:endParaRPr lang="en-CA" sz="36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0913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xit" presetSubtype="0" fill="hold" grpId="0" nodeType="clickEffect">
                                  <p:stCondLst>
                                    <p:cond delay="0"/>
                                  </p:stCondLst>
                                  <p:childTnLst>
                                    <p:animEffect transition="out" filter="fade">
                                      <p:cBhvr>
                                        <p:cTn id="6" dur="2000"/>
                                        <p:tgtEl>
                                          <p:spTgt spid="12"/>
                                        </p:tgtEl>
                                      </p:cBhvr>
                                    </p:animEffect>
                                    <p:anim calcmode="lin" valueType="num">
                                      <p:cBhvr>
                                        <p:cTn id="7" dur="2000"/>
                                        <p:tgtEl>
                                          <p:spTgt spid="12"/>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8" dur="2000"/>
                                        <p:tgtEl>
                                          <p:spTgt spid="12"/>
                                        </p:tgtEl>
                                        <p:attrNameLst>
                                          <p:attrName>ppt_h</p:attrName>
                                        </p:attrNameLst>
                                      </p:cBhvr>
                                      <p:tavLst>
                                        <p:tav tm="0">
                                          <p:val>
                                            <p:strVal val="ppt_h"/>
                                          </p:val>
                                        </p:tav>
                                        <p:tav tm="100000">
                                          <p:val>
                                            <p:strVal val="ppt_h"/>
                                          </p:val>
                                        </p:tav>
                                      </p:tavLst>
                                    </p:anim>
                                    <p:set>
                                      <p:cBhvr>
                                        <p:cTn id="9" dur="1" fill="hold">
                                          <p:stCondLst>
                                            <p:cond delay="1999"/>
                                          </p:stCondLst>
                                        </p:cTn>
                                        <p:tgtEl>
                                          <p:spTgt spid="12"/>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45" presetClass="exit" presetSubtype="0" fill="hold" grpId="0" nodeType="clickEffect">
                                  <p:stCondLst>
                                    <p:cond delay="0"/>
                                  </p:stCondLst>
                                  <p:childTnLst>
                                    <p:animEffect transition="out" filter="fade">
                                      <p:cBhvr>
                                        <p:cTn id="13" dur="2000"/>
                                        <p:tgtEl>
                                          <p:spTgt spid="13"/>
                                        </p:tgtEl>
                                      </p:cBhvr>
                                    </p:animEffect>
                                    <p:anim calcmode="lin" valueType="num">
                                      <p:cBhvr>
                                        <p:cTn id="14" dur="2000"/>
                                        <p:tgtEl>
                                          <p:spTgt spid="13"/>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5" dur="2000"/>
                                        <p:tgtEl>
                                          <p:spTgt spid="13"/>
                                        </p:tgtEl>
                                        <p:attrNameLst>
                                          <p:attrName>ppt_h</p:attrName>
                                        </p:attrNameLst>
                                      </p:cBhvr>
                                      <p:tavLst>
                                        <p:tav tm="0">
                                          <p:val>
                                            <p:strVal val="ppt_h"/>
                                          </p:val>
                                        </p:tav>
                                        <p:tav tm="100000">
                                          <p:val>
                                            <p:strVal val="ppt_h"/>
                                          </p:val>
                                        </p:tav>
                                      </p:tavLst>
                                    </p:anim>
                                    <p:set>
                                      <p:cBhvr>
                                        <p:cTn id="16" dur="1" fill="hold">
                                          <p:stCondLst>
                                            <p:cond delay="1999"/>
                                          </p:stCondLst>
                                        </p:cTn>
                                        <p:tgtEl>
                                          <p:spTgt spid="13"/>
                                        </p:tgtEl>
                                        <p:attrNameLst>
                                          <p:attrName>style.visibility</p:attrName>
                                        </p:attrNameLst>
                                      </p:cBhvr>
                                      <p:to>
                                        <p:strVal val="hidden"/>
                                      </p:to>
                                    </p:set>
                                  </p:childTnLst>
                                </p:cTn>
                              </p:par>
                            </p:childTnLst>
                          </p:cTn>
                        </p:par>
                        <p:par>
                          <p:cTn id="17" fill="hold">
                            <p:stCondLst>
                              <p:cond delay="2000"/>
                            </p:stCondLst>
                            <p:childTnLst>
                              <p:par>
                                <p:cTn id="18" presetID="10" presetClass="entr" presetSubtype="0" fill="hold" grpId="0"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style.rotation</p:attrName>
                                        </p:attrNameLst>
                                      </p:cBhvr>
                                      <p:tavLst>
                                        <p:tav tm="0">
                                          <p:val>
                                            <p:fltVal val="90"/>
                                          </p:val>
                                        </p:tav>
                                        <p:tav tm="100000">
                                          <p:val>
                                            <p:fltVal val="0"/>
                                          </p:val>
                                        </p:tav>
                                      </p:tavLst>
                                    </p:anim>
                                    <p:animEffect transition="in" filter="fade">
                                      <p:cBhvr>
                                        <p:cTn id="26" dur="1000"/>
                                        <p:tgtEl>
                                          <p:spTgt spid="14"/>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fade">
                                      <p:cBhvr>
                                        <p:cTn id="37" dur="500"/>
                                        <p:tgtEl>
                                          <p:spTgt spid="3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500"/>
                                        <p:tgtEl>
                                          <p:spTgt spid="18"/>
                                        </p:tgtEl>
                                      </p:cBhvr>
                                    </p:animEffect>
                                  </p:childTnLst>
                                </p:cTn>
                              </p:par>
                              <p:par>
                                <p:cTn id="46" presetID="10" presetClass="entr" presetSubtype="0" fill="hold" nodeType="withEffect">
                                  <p:stCondLst>
                                    <p:cond delay="0"/>
                                  </p:stCondLst>
                                  <p:childTnLst>
                                    <p:set>
                                      <p:cBhvr>
                                        <p:cTn id="47" dur="1" fill="hold">
                                          <p:stCondLst>
                                            <p:cond delay="0"/>
                                          </p:stCondLst>
                                        </p:cTn>
                                        <p:tgtEl>
                                          <p:spTgt spid="29"/>
                                        </p:tgtEl>
                                        <p:attrNameLst>
                                          <p:attrName>style.visibility</p:attrName>
                                        </p:attrNameLst>
                                      </p:cBhvr>
                                      <p:to>
                                        <p:strVal val="visible"/>
                                      </p:to>
                                    </p:set>
                                    <p:animEffect transition="in" filter="fade">
                                      <p:cBhvr>
                                        <p:cTn id="48" dur="500"/>
                                        <p:tgtEl>
                                          <p:spTgt spid="29"/>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fade">
                                      <p:cBhvr>
                                        <p:cTn id="53" dur="500"/>
                                        <p:tgtEl>
                                          <p:spTgt spid="10"/>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fade">
                                      <p:cBhvr>
                                        <p:cTn id="56" dur="500"/>
                                        <p:tgtEl>
                                          <p:spTgt spid="31"/>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fade">
                                      <p:cBhvr>
                                        <p:cTn id="61" dur="500"/>
                                        <p:tgtEl>
                                          <p:spTgt spid="37"/>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fade">
                                      <p:cBhvr>
                                        <p:cTn id="66" dur="500"/>
                                        <p:tgtEl>
                                          <p:spTgt spid="20"/>
                                        </p:tgtEl>
                                      </p:cBhvr>
                                    </p:animEffect>
                                  </p:childTnLst>
                                </p:cTn>
                              </p:par>
                              <p:par>
                                <p:cTn id="67" presetID="10" presetClass="entr" presetSubtype="0" fill="hold" nodeType="with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fade">
                                      <p:cBhvr>
                                        <p:cTn id="69" dur="500"/>
                                        <p:tgtEl>
                                          <p:spTgt spid="34"/>
                                        </p:tgtEl>
                                      </p:cBhvr>
                                    </p:animEffect>
                                  </p:childTnLst>
                                </p:cTn>
                              </p:par>
                              <p:par>
                                <p:cTn id="70" presetID="10" presetClass="entr" presetSubtype="0" fill="hold" nodeType="withEffect">
                                  <p:stCondLst>
                                    <p:cond delay="0"/>
                                  </p:stCondLst>
                                  <p:childTnLst>
                                    <p:set>
                                      <p:cBhvr>
                                        <p:cTn id="71" dur="1" fill="hold">
                                          <p:stCondLst>
                                            <p:cond delay="0"/>
                                          </p:stCondLst>
                                        </p:cTn>
                                        <p:tgtEl>
                                          <p:spTgt spid="36"/>
                                        </p:tgtEl>
                                        <p:attrNameLst>
                                          <p:attrName>style.visibility</p:attrName>
                                        </p:attrNameLst>
                                      </p:cBhvr>
                                      <p:to>
                                        <p:strVal val="visible"/>
                                      </p:to>
                                    </p:set>
                                    <p:animEffect transition="in" filter="fade">
                                      <p:cBhvr>
                                        <p:cTn id="72" dur="500"/>
                                        <p:tgtEl>
                                          <p:spTgt spid="36"/>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19"/>
                                        </p:tgtEl>
                                        <p:attrNameLst>
                                          <p:attrName>style.visibility</p:attrName>
                                        </p:attrNameLst>
                                      </p:cBhvr>
                                      <p:to>
                                        <p:strVal val="visible"/>
                                      </p:to>
                                    </p:set>
                                    <p:animEffect transition="in" filter="fade">
                                      <p:cBhvr>
                                        <p:cTn id="77" dur="500"/>
                                        <p:tgtEl>
                                          <p:spTgt spid="19"/>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21"/>
                                        </p:tgtEl>
                                        <p:attrNameLst>
                                          <p:attrName>style.visibility</p:attrName>
                                        </p:attrNameLst>
                                      </p:cBhvr>
                                      <p:to>
                                        <p:strVal val="visible"/>
                                      </p:to>
                                    </p:set>
                                    <p:animEffect transition="in" filter="fade">
                                      <p:cBhvr>
                                        <p:cTn id="80" dur="500"/>
                                        <p:tgtEl>
                                          <p:spTgt spid="21"/>
                                        </p:tgtEl>
                                      </p:cBhvr>
                                    </p:animEffect>
                                  </p:childTnLst>
                                </p:cTn>
                              </p:par>
                              <p:par>
                                <p:cTn id="81" presetID="10" presetClass="entr" presetSubtype="0" fill="hold" nodeType="with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500"/>
                                        <p:tgtEl>
                                          <p:spTgt spid="39"/>
                                        </p:tgtEl>
                                      </p:cBhvr>
                                    </p:animEffect>
                                  </p:childTnLst>
                                </p:cTn>
                              </p:par>
                              <p:par>
                                <p:cTn id="84" presetID="10" presetClass="entr" presetSubtype="0" fill="hold" nodeType="withEffect">
                                  <p:stCondLst>
                                    <p:cond delay="0"/>
                                  </p:stCondLst>
                                  <p:childTnLst>
                                    <p:set>
                                      <p:cBhvr>
                                        <p:cTn id="85" dur="1" fill="hold">
                                          <p:stCondLst>
                                            <p:cond delay="0"/>
                                          </p:stCondLst>
                                        </p:cTn>
                                        <p:tgtEl>
                                          <p:spTgt spid="41"/>
                                        </p:tgtEl>
                                        <p:attrNameLst>
                                          <p:attrName>style.visibility</p:attrName>
                                        </p:attrNameLst>
                                      </p:cBhvr>
                                      <p:to>
                                        <p:strVal val="visible"/>
                                      </p:to>
                                    </p:set>
                                    <p:animEffect transition="in" filter="fade">
                                      <p:cBhvr>
                                        <p:cTn id="86" dur="500"/>
                                        <p:tgtEl>
                                          <p:spTgt spid="41"/>
                                        </p:tgtEl>
                                      </p:cBhvr>
                                    </p:animEffect>
                                  </p:childTnLst>
                                </p:cTn>
                              </p:par>
                              <p:par>
                                <p:cTn id="87" presetID="10" presetClass="entr" presetSubtype="0" fill="hold" nodeType="with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fade">
                                      <p:cBhvr>
                                        <p:cTn id="89"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6" grpId="0" animBg="1"/>
      <p:bldP spid="14" grpId="0" animBg="1"/>
      <p:bldP spid="15" grpId="0" animBg="1"/>
      <p:bldP spid="17" grpId="0" animBg="1"/>
      <p:bldP spid="18" grpId="0" animBg="1"/>
      <p:bldP spid="19" grpId="0" animBg="1"/>
      <p:bldP spid="20" grpId="0" animBg="1"/>
      <p:bldP spid="21" grpId="0" animBg="1"/>
      <p:bldP spid="31" grpId="0" animBg="1"/>
      <p:bldP spid="32" grpId="0" animBg="1"/>
      <p:bldP spid="3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006690D-D089-447D-8439-55F2979C7CAC}" type="slidenum">
              <a:rPr lang="en-CA" smtClean="0"/>
              <a:t>23</a:t>
            </a:fld>
            <a:endParaRPr lang="en-CA" dirty="0"/>
          </a:p>
        </p:txBody>
      </p:sp>
      <p:pic>
        <p:nvPicPr>
          <p:cNvPr id="9" name="Picture 8"/>
          <p:cNvPicPr>
            <a:picLocks noChangeAspect="1"/>
          </p:cNvPicPr>
          <p:nvPr/>
        </p:nvPicPr>
        <p:blipFill>
          <a:blip r:embed="rId2"/>
          <a:stretch>
            <a:fillRect/>
          </a:stretch>
        </p:blipFill>
        <p:spPr>
          <a:xfrm>
            <a:off x="9505573" y="3876188"/>
            <a:ext cx="1770799" cy="2739101"/>
          </a:xfrm>
          <a:prstGeom prst="rect">
            <a:avLst/>
          </a:prstGeom>
        </p:spPr>
      </p:pic>
      <p:pic>
        <p:nvPicPr>
          <p:cNvPr id="11" name="Picture 10"/>
          <p:cNvPicPr>
            <a:picLocks noChangeAspect="1"/>
          </p:cNvPicPr>
          <p:nvPr/>
        </p:nvPicPr>
        <p:blipFill>
          <a:blip r:embed="rId3"/>
          <a:stretch>
            <a:fillRect/>
          </a:stretch>
        </p:blipFill>
        <p:spPr>
          <a:xfrm>
            <a:off x="8018169" y="3998238"/>
            <a:ext cx="1406271" cy="2617051"/>
          </a:xfrm>
          <a:prstGeom prst="rect">
            <a:avLst/>
          </a:prstGeom>
        </p:spPr>
      </p:pic>
      <p:sp>
        <p:nvSpPr>
          <p:cNvPr id="17" name="Oval 16"/>
          <p:cNvSpPr/>
          <p:nvPr/>
        </p:nvSpPr>
        <p:spPr>
          <a:xfrm>
            <a:off x="9186057" y="3117367"/>
            <a:ext cx="323023" cy="311432"/>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8" name="Oval 17"/>
          <p:cNvSpPr/>
          <p:nvPr/>
        </p:nvSpPr>
        <p:spPr>
          <a:xfrm>
            <a:off x="9745243" y="2805935"/>
            <a:ext cx="323023" cy="311432"/>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9" name="Oval 18"/>
          <p:cNvSpPr/>
          <p:nvPr/>
        </p:nvSpPr>
        <p:spPr>
          <a:xfrm>
            <a:off x="10465941" y="2993062"/>
            <a:ext cx="323023" cy="311432"/>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0" name="Oval 19"/>
          <p:cNvSpPr/>
          <p:nvPr/>
        </p:nvSpPr>
        <p:spPr>
          <a:xfrm>
            <a:off x="9800684" y="3402588"/>
            <a:ext cx="323023" cy="311432"/>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1" name="Oval 20"/>
          <p:cNvSpPr/>
          <p:nvPr/>
        </p:nvSpPr>
        <p:spPr>
          <a:xfrm>
            <a:off x="10705546" y="3675613"/>
            <a:ext cx="323023" cy="311432"/>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2" name="Oval 21"/>
          <p:cNvSpPr/>
          <p:nvPr/>
        </p:nvSpPr>
        <p:spPr>
          <a:xfrm>
            <a:off x="7925020" y="2057873"/>
            <a:ext cx="323023" cy="311432"/>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cxnSp>
        <p:nvCxnSpPr>
          <p:cNvPr id="29" name="Straight Connector 28"/>
          <p:cNvCxnSpPr>
            <a:stCxn id="17" idx="7"/>
            <a:endCxn id="18" idx="3"/>
          </p:cNvCxnSpPr>
          <p:nvPr/>
        </p:nvCxnSpPr>
        <p:spPr>
          <a:xfrm flipV="1">
            <a:off x="9461774" y="3071759"/>
            <a:ext cx="330775" cy="91216"/>
          </a:xfrm>
          <a:prstGeom prst="line">
            <a:avLst/>
          </a:prstGeom>
        </p:spPr>
        <p:style>
          <a:lnRef idx="2">
            <a:schemeClr val="dk1"/>
          </a:lnRef>
          <a:fillRef idx="0">
            <a:schemeClr val="dk1"/>
          </a:fillRef>
          <a:effectRef idx="1">
            <a:schemeClr val="dk1"/>
          </a:effectRef>
          <a:fontRef idx="minor">
            <a:schemeClr val="tx1"/>
          </a:fontRef>
        </p:style>
      </p:cxnSp>
      <p:cxnSp>
        <p:nvCxnSpPr>
          <p:cNvPr id="34" name="Straight Connector 33"/>
          <p:cNvCxnSpPr>
            <a:stCxn id="20" idx="0"/>
          </p:cNvCxnSpPr>
          <p:nvPr/>
        </p:nvCxnSpPr>
        <p:spPr>
          <a:xfrm flipH="1" flipV="1">
            <a:off x="9906755" y="3117367"/>
            <a:ext cx="55441" cy="285221"/>
          </a:xfrm>
          <a:prstGeom prst="line">
            <a:avLst/>
          </a:prstGeom>
        </p:spPr>
        <p:style>
          <a:lnRef idx="2">
            <a:schemeClr val="dk1"/>
          </a:lnRef>
          <a:fillRef idx="0">
            <a:schemeClr val="dk1"/>
          </a:fillRef>
          <a:effectRef idx="1">
            <a:schemeClr val="dk1"/>
          </a:effectRef>
          <a:fontRef idx="minor">
            <a:schemeClr val="tx1"/>
          </a:fontRef>
        </p:style>
      </p:cxnSp>
      <p:cxnSp>
        <p:nvCxnSpPr>
          <p:cNvPr id="36" name="Straight Connector 35"/>
          <p:cNvCxnSpPr>
            <a:stCxn id="20" idx="2"/>
            <a:endCxn id="17" idx="5"/>
          </p:cNvCxnSpPr>
          <p:nvPr/>
        </p:nvCxnSpPr>
        <p:spPr>
          <a:xfrm flipH="1" flipV="1">
            <a:off x="9461774" y="3383191"/>
            <a:ext cx="338910" cy="175113"/>
          </a:xfrm>
          <a:prstGeom prst="line">
            <a:avLst/>
          </a:prstGeom>
        </p:spPr>
        <p:style>
          <a:lnRef idx="2">
            <a:schemeClr val="dk1"/>
          </a:lnRef>
          <a:fillRef idx="0">
            <a:schemeClr val="dk1"/>
          </a:fillRef>
          <a:effectRef idx="1">
            <a:schemeClr val="dk1"/>
          </a:effectRef>
          <a:fontRef idx="minor">
            <a:schemeClr val="tx1"/>
          </a:fontRef>
        </p:style>
      </p:cxnSp>
      <p:cxnSp>
        <p:nvCxnSpPr>
          <p:cNvPr id="39" name="Straight Connector 38"/>
          <p:cNvCxnSpPr>
            <a:stCxn id="18" idx="5"/>
            <a:endCxn id="19" idx="2"/>
          </p:cNvCxnSpPr>
          <p:nvPr/>
        </p:nvCxnSpPr>
        <p:spPr>
          <a:xfrm>
            <a:off x="10020960" y="3071759"/>
            <a:ext cx="444981" cy="77019"/>
          </a:xfrm>
          <a:prstGeom prst="line">
            <a:avLst/>
          </a:prstGeom>
        </p:spPr>
        <p:style>
          <a:lnRef idx="2">
            <a:schemeClr val="dk1"/>
          </a:lnRef>
          <a:fillRef idx="0">
            <a:schemeClr val="dk1"/>
          </a:fillRef>
          <a:effectRef idx="1">
            <a:schemeClr val="dk1"/>
          </a:effectRef>
          <a:fontRef idx="minor">
            <a:schemeClr val="tx1"/>
          </a:fontRef>
        </p:style>
      </p:cxnSp>
      <p:cxnSp>
        <p:nvCxnSpPr>
          <p:cNvPr id="41" name="Straight Connector 40"/>
          <p:cNvCxnSpPr>
            <a:stCxn id="19" idx="5"/>
          </p:cNvCxnSpPr>
          <p:nvPr/>
        </p:nvCxnSpPr>
        <p:spPr>
          <a:xfrm>
            <a:off x="10741658" y="3258886"/>
            <a:ext cx="125400" cy="416727"/>
          </a:xfrm>
          <a:prstGeom prst="line">
            <a:avLst/>
          </a:prstGeom>
        </p:spPr>
        <p:style>
          <a:lnRef idx="2">
            <a:schemeClr val="dk1"/>
          </a:lnRef>
          <a:fillRef idx="0">
            <a:schemeClr val="dk1"/>
          </a:fillRef>
          <a:effectRef idx="1">
            <a:schemeClr val="dk1"/>
          </a:effectRef>
          <a:fontRef idx="minor">
            <a:schemeClr val="tx1"/>
          </a:fontRef>
        </p:style>
      </p:cxnSp>
      <p:cxnSp>
        <p:nvCxnSpPr>
          <p:cNvPr id="43" name="Straight Connector 42"/>
          <p:cNvCxnSpPr>
            <a:stCxn id="21" idx="2"/>
            <a:endCxn id="20" idx="5"/>
          </p:cNvCxnSpPr>
          <p:nvPr/>
        </p:nvCxnSpPr>
        <p:spPr>
          <a:xfrm flipH="1" flipV="1">
            <a:off x="10076401" y="3668412"/>
            <a:ext cx="629145" cy="162917"/>
          </a:xfrm>
          <a:prstGeom prst="line">
            <a:avLst/>
          </a:prstGeom>
        </p:spPr>
        <p:style>
          <a:lnRef idx="2">
            <a:schemeClr val="dk1"/>
          </a:lnRef>
          <a:fillRef idx="0">
            <a:schemeClr val="dk1"/>
          </a:fillRef>
          <a:effectRef idx="1">
            <a:schemeClr val="dk1"/>
          </a:effectRef>
          <a:fontRef idx="minor">
            <a:schemeClr val="tx1"/>
          </a:fontRef>
        </p:style>
      </p:cxnSp>
      <p:sp>
        <p:nvSpPr>
          <p:cNvPr id="30" name="Oval 29"/>
          <p:cNvSpPr/>
          <p:nvPr/>
        </p:nvSpPr>
        <p:spPr>
          <a:xfrm>
            <a:off x="7223543" y="3141828"/>
            <a:ext cx="323023" cy="311432"/>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3" name="Oval 32"/>
          <p:cNvSpPr/>
          <p:nvPr/>
        </p:nvSpPr>
        <p:spPr>
          <a:xfrm>
            <a:off x="8181580" y="3481877"/>
            <a:ext cx="323023" cy="311432"/>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5" name="Oval 34"/>
          <p:cNvSpPr/>
          <p:nvPr/>
        </p:nvSpPr>
        <p:spPr>
          <a:xfrm>
            <a:off x="6870552" y="1411022"/>
            <a:ext cx="323023" cy="311432"/>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8" name="Oval 37"/>
          <p:cNvSpPr/>
          <p:nvPr/>
        </p:nvSpPr>
        <p:spPr>
          <a:xfrm>
            <a:off x="6282569" y="3039900"/>
            <a:ext cx="323023" cy="311432"/>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0" name="Oval 39"/>
          <p:cNvSpPr/>
          <p:nvPr/>
        </p:nvSpPr>
        <p:spPr>
          <a:xfrm>
            <a:off x="6219002" y="2057873"/>
            <a:ext cx="323023" cy="311432"/>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2" name="Oval 41"/>
          <p:cNvSpPr/>
          <p:nvPr/>
        </p:nvSpPr>
        <p:spPr>
          <a:xfrm>
            <a:off x="7177773" y="4046773"/>
            <a:ext cx="323023" cy="311432"/>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cxnSp>
        <p:nvCxnSpPr>
          <p:cNvPr id="4" name="Straight Connector 3"/>
          <p:cNvCxnSpPr>
            <a:stCxn id="17" idx="1"/>
            <a:endCxn id="22" idx="5"/>
          </p:cNvCxnSpPr>
          <p:nvPr/>
        </p:nvCxnSpPr>
        <p:spPr>
          <a:xfrm flipH="1" flipV="1">
            <a:off x="8200737" y="2323697"/>
            <a:ext cx="1032626" cy="839278"/>
          </a:xfrm>
          <a:prstGeom prst="line">
            <a:avLst/>
          </a:prstGeom>
        </p:spPr>
        <p:style>
          <a:lnRef idx="2">
            <a:schemeClr val="dk1"/>
          </a:lnRef>
          <a:fillRef idx="0">
            <a:schemeClr val="dk1"/>
          </a:fillRef>
          <a:effectRef idx="1">
            <a:schemeClr val="dk1"/>
          </a:effectRef>
          <a:fontRef idx="minor">
            <a:schemeClr val="tx1"/>
          </a:fontRef>
        </p:style>
      </p:cxnSp>
      <p:cxnSp>
        <p:nvCxnSpPr>
          <p:cNvPr id="6" name="Straight Connector 5"/>
          <p:cNvCxnSpPr>
            <a:stCxn id="18" idx="1"/>
            <a:endCxn id="22" idx="6"/>
          </p:cNvCxnSpPr>
          <p:nvPr/>
        </p:nvCxnSpPr>
        <p:spPr>
          <a:xfrm flipH="1" flipV="1">
            <a:off x="8248043" y="2213589"/>
            <a:ext cx="1544506" cy="637954"/>
          </a:xfrm>
          <a:prstGeom prst="line">
            <a:avLst/>
          </a:prstGeom>
        </p:spPr>
        <p:style>
          <a:lnRef idx="2">
            <a:schemeClr val="dk1"/>
          </a:lnRef>
          <a:fillRef idx="0">
            <a:schemeClr val="dk1"/>
          </a:fillRef>
          <a:effectRef idx="1">
            <a:schemeClr val="dk1"/>
          </a:effectRef>
          <a:fontRef idx="minor">
            <a:schemeClr val="tx1"/>
          </a:fontRef>
        </p:style>
      </p:cxnSp>
      <p:cxnSp>
        <p:nvCxnSpPr>
          <p:cNvPr id="24" name="Straight Connector 23"/>
          <p:cNvCxnSpPr>
            <a:stCxn id="22" idx="1"/>
            <a:endCxn id="35" idx="5"/>
          </p:cNvCxnSpPr>
          <p:nvPr/>
        </p:nvCxnSpPr>
        <p:spPr>
          <a:xfrm flipH="1" flipV="1">
            <a:off x="7146269" y="1676846"/>
            <a:ext cx="826057" cy="426635"/>
          </a:xfrm>
          <a:prstGeom prst="line">
            <a:avLst/>
          </a:prstGeom>
        </p:spPr>
        <p:style>
          <a:lnRef idx="2">
            <a:schemeClr val="dk1"/>
          </a:lnRef>
          <a:fillRef idx="0">
            <a:schemeClr val="dk1"/>
          </a:fillRef>
          <a:effectRef idx="1">
            <a:schemeClr val="dk1"/>
          </a:effectRef>
          <a:fontRef idx="minor">
            <a:schemeClr val="tx1"/>
          </a:fontRef>
        </p:style>
      </p:cxnSp>
      <p:cxnSp>
        <p:nvCxnSpPr>
          <p:cNvPr id="26" name="Straight Connector 25"/>
          <p:cNvCxnSpPr>
            <a:stCxn id="22" idx="4"/>
            <a:endCxn id="33" idx="0"/>
          </p:cNvCxnSpPr>
          <p:nvPr/>
        </p:nvCxnSpPr>
        <p:spPr>
          <a:xfrm>
            <a:off x="8086532" y="2369305"/>
            <a:ext cx="256560" cy="1112572"/>
          </a:xfrm>
          <a:prstGeom prst="line">
            <a:avLst/>
          </a:prstGeom>
        </p:spPr>
        <p:style>
          <a:lnRef idx="2">
            <a:schemeClr val="dk1"/>
          </a:lnRef>
          <a:fillRef idx="0">
            <a:schemeClr val="dk1"/>
          </a:fillRef>
          <a:effectRef idx="1">
            <a:schemeClr val="dk1"/>
          </a:effectRef>
          <a:fontRef idx="minor">
            <a:schemeClr val="tx1"/>
          </a:fontRef>
        </p:style>
      </p:cxnSp>
      <p:cxnSp>
        <p:nvCxnSpPr>
          <p:cNvPr id="44" name="Straight Connector 43"/>
          <p:cNvCxnSpPr>
            <a:stCxn id="33" idx="3"/>
            <a:endCxn id="42" idx="6"/>
          </p:cNvCxnSpPr>
          <p:nvPr/>
        </p:nvCxnSpPr>
        <p:spPr>
          <a:xfrm flipH="1">
            <a:off x="7500796" y="3747701"/>
            <a:ext cx="728090" cy="454788"/>
          </a:xfrm>
          <a:prstGeom prst="line">
            <a:avLst/>
          </a:prstGeom>
        </p:spPr>
        <p:style>
          <a:lnRef idx="2">
            <a:schemeClr val="dk1"/>
          </a:lnRef>
          <a:fillRef idx="0">
            <a:schemeClr val="dk1"/>
          </a:fillRef>
          <a:effectRef idx="1">
            <a:schemeClr val="dk1"/>
          </a:effectRef>
          <a:fontRef idx="minor">
            <a:schemeClr val="tx1"/>
          </a:fontRef>
        </p:style>
      </p:cxnSp>
      <p:cxnSp>
        <p:nvCxnSpPr>
          <p:cNvPr id="46" name="Straight Connector 45"/>
          <p:cNvCxnSpPr>
            <a:stCxn id="42" idx="0"/>
            <a:endCxn id="30" idx="4"/>
          </p:cNvCxnSpPr>
          <p:nvPr/>
        </p:nvCxnSpPr>
        <p:spPr>
          <a:xfrm flipV="1">
            <a:off x="7339285" y="3453260"/>
            <a:ext cx="45770" cy="593513"/>
          </a:xfrm>
          <a:prstGeom prst="line">
            <a:avLst/>
          </a:prstGeom>
        </p:spPr>
        <p:style>
          <a:lnRef idx="2">
            <a:schemeClr val="dk1"/>
          </a:lnRef>
          <a:fillRef idx="0">
            <a:schemeClr val="dk1"/>
          </a:fillRef>
          <a:effectRef idx="1">
            <a:schemeClr val="dk1"/>
          </a:effectRef>
          <a:fontRef idx="minor">
            <a:schemeClr val="tx1"/>
          </a:fontRef>
        </p:style>
      </p:cxnSp>
      <p:cxnSp>
        <p:nvCxnSpPr>
          <p:cNvPr id="48" name="Straight Connector 47"/>
          <p:cNvCxnSpPr>
            <a:stCxn id="33" idx="1"/>
            <a:endCxn id="30" idx="5"/>
          </p:cNvCxnSpPr>
          <p:nvPr/>
        </p:nvCxnSpPr>
        <p:spPr>
          <a:xfrm flipH="1" flipV="1">
            <a:off x="7499260" y="3407652"/>
            <a:ext cx="729626" cy="119833"/>
          </a:xfrm>
          <a:prstGeom prst="line">
            <a:avLst/>
          </a:prstGeom>
        </p:spPr>
        <p:style>
          <a:lnRef idx="2">
            <a:schemeClr val="dk1"/>
          </a:lnRef>
          <a:fillRef idx="0">
            <a:schemeClr val="dk1"/>
          </a:fillRef>
          <a:effectRef idx="1">
            <a:schemeClr val="dk1"/>
          </a:effectRef>
          <a:fontRef idx="minor">
            <a:schemeClr val="tx1"/>
          </a:fontRef>
        </p:style>
      </p:cxnSp>
      <p:cxnSp>
        <p:nvCxnSpPr>
          <p:cNvPr id="52" name="Straight Connector 51"/>
          <p:cNvCxnSpPr>
            <a:stCxn id="38" idx="0"/>
            <a:endCxn id="40" idx="4"/>
          </p:cNvCxnSpPr>
          <p:nvPr/>
        </p:nvCxnSpPr>
        <p:spPr>
          <a:xfrm flipH="1" flipV="1">
            <a:off x="6380514" y="2369305"/>
            <a:ext cx="63567" cy="670595"/>
          </a:xfrm>
          <a:prstGeom prst="line">
            <a:avLst/>
          </a:prstGeom>
        </p:spPr>
        <p:style>
          <a:lnRef idx="2">
            <a:schemeClr val="dk1"/>
          </a:lnRef>
          <a:fillRef idx="0">
            <a:schemeClr val="dk1"/>
          </a:fillRef>
          <a:effectRef idx="1">
            <a:schemeClr val="dk1"/>
          </a:effectRef>
          <a:fontRef idx="minor">
            <a:schemeClr val="tx1"/>
          </a:fontRef>
        </p:style>
      </p:cxnSp>
      <p:cxnSp>
        <p:nvCxnSpPr>
          <p:cNvPr id="56" name="Straight Connector 55"/>
          <p:cNvCxnSpPr>
            <a:stCxn id="22" idx="2"/>
            <a:endCxn id="40" idx="6"/>
          </p:cNvCxnSpPr>
          <p:nvPr/>
        </p:nvCxnSpPr>
        <p:spPr>
          <a:xfrm flipH="1">
            <a:off x="6542025" y="2213589"/>
            <a:ext cx="1382995" cy="0"/>
          </a:xfrm>
          <a:prstGeom prst="line">
            <a:avLst/>
          </a:prstGeom>
        </p:spPr>
        <p:style>
          <a:lnRef idx="2">
            <a:schemeClr val="dk1"/>
          </a:lnRef>
          <a:fillRef idx="0">
            <a:schemeClr val="dk1"/>
          </a:fillRef>
          <a:effectRef idx="1">
            <a:schemeClr val="dk1"/>
          </a:effectRef>
          <a:fontRef idx="minor">
            <a:schemeClr val="tx1"/>
          </a:fontRef>
        </p:style>
      </p:cxnSp>
      <p:cxnSp>
        <p:nvCxnSpPr>
          <p:cNvPr id="59" name="Straight Connector 58"/>
          <p:cNvCxnSpPr>
            <a:stCxn id="35" idx="2"/>
            <a:endCxn id="40" idx="7"/>
          </p:cNvCxnSpPr>
          <p:nvPr/>
        </p:nvCxnSpPr>
        <p:spPr>
          <a:xfrm flipH="1">
            <a:off x="6494719" y="1566738"/>
            <a:ext cx="375833" cy="536743"/>
          </a:xfrm>
          <a:prstGeom prst="line">
            <a:avLst/>
          </a:prstGeom>
        </p:spPr>
        <p:style>
          <a:lnRef idx="2">
            <a:schemeClr val="dk1"/>
          </a:lnRef>
          <a:fillRef idx="0">
            <a:schemeClr val="dk1"/>
          </a:fillRef>
          <a:effectRef idx="1">
            <a:schemeClr val="dk1"/>
          </a:effectRef>
          <a:fontRef idx="minor">
            <a:schemeClr val="tx1"/>
          </a:fontRef>
        </p:style>
      </p:cxnSp>
      <p:cxnSp>
        <p:nvCxnSpPr>
          <p:cNvPr id="63" name="Straight Connector 62"/>
          <p:cNvCxnSpPr>
            <a:stCxn id="22" idx="3"/>
            <a:endCxn id="38" idx="6"/>
          </p:cNvCxnSpPr>
          <p:nvPr/>
        </p:nvCxnSpPr>
        <p:spPr>
          <a:xfrm flipH="1">
            <a:off x="6605592" y="2323697"/>
            <a:ext cx="1366734" cy="871919"/>
          </a:xfrm>
          <a:prstGeom prst="line">
            <a:avLst/>
          </a:prstGeom>
        </p:spPr>
        <p:style>
          <a:lnRef idx="2">
            <a:schemeClr val="dk1"/>
          </a:lnRef>
          <a:fillRef idx="0">
            <a:schemeClr val="dk1"/>
          </a:fillRef>
          <a:effectRef idx="1">
            <a:schemeClr val="dk1"/>
          </a:effectRef>
          <a:fontRef idx="minor">
            <a:schemeClr val="tx1"/>
          </a:fontRef>
        </p:style>
      </p:cxnSp>
      <p:cxnSp>
        <p:nvCxnSpPr>
          <p:cNvPr id="65" name="Straight Connector 64"/>
          <p:cNvCxnSpPr>
            <a:stCxn id="35" idx="3"/>
            <a:endCxn id="38" idx="7"/>
          </p:cNvCxnSpPr>
          <p:nvPr/>
        </p:nvCxnSpPr>
        <p:spPr>
          <a:xfrm flipH="1">
            <a:off x="6558286" y="1676846"/>
            <a:ext cx="359572" cy="1408662"/>
          </a:xfrm>
          <a:prstGeom prst="line">
            <a:avLst/>
          </a:prstGeom>
        </p:spPr>
        <p:style>
          <a:lnRef idx="2">
            <a:schemeClr val="dk1"/>
          </a:lnRef>
          <a:fillRef idx="0">
            <a:schemeClr val="dk1"/>
          </a:fillRef>
          <a:effectRef idx="1">
            <a:schemeClr val="dk1"/>
          </a:effectRef>
          <a:fontRef idx="minor">
            <a:schemeClr val="tx1"/>
          </a:fontRef>
        </p:style>
      </p:cxnSp>
      <p:cxnSp>
        <p:nvCxnSpPr>
          <p:cNvPr id="77" name="Straight Connector 76"/>
          <p:cNvCxnSpPr>
            <a:stCxn id="35" idx="4"/>
            <a:endCxn id="30" idx="0"/>
          </p:cNvCxnSpPr>
          <p:nvPr/>
        </p:nvCxnSpPr>
        <p:spPr>
          <a:xfrm>
            <a:off x="7032064" y="1722454"/>
            <a:ext cx="352991" cy="1419374"/>
          </a:xfrm>
          <a:prstGeom prst="line">
            <a:avLst/>
          </a:prstGeom>
        </p:spPr>
        <p:style>
          <a:lnRef idx="2">
            <a:schemeClr val="dk1"/>
          </a:lnRef>
          <a:fillRef idx="0">
            <a:schemeClr val="dk1"/>
          </a:fillRef>
          <a:effectRef idx="1">
            <a:schemeClr val="dk1"/>
          </a:effectRef>
          <a:fontRef idx="minor">
            <a:schemeClr val="tx1"/>
          </a:fontRef>
        </p:style>
      </p:cxnSp>
      <p:sp>
        <p:nvSpPr>
          <p:cNvPr id="78" name="Oval 77"/>
          <p:cNvSpPr/>
          <p:nvPr/>
        </p:nvSpPr>
        <p:spPr>
          <a:xfrm>
            <a:off x="5772978" y="4202489"/>
            <a:ext cx="323023" cy="311432"/>
          </a:xfrm>
          <a:prstGeom prst="ellipse">
            <a:avLst/>
          </a:prstGeom>
          <a:solidFill>
            <a:srgbClr val="FC2704"/>
          </a:solidFill>
          <a:ln>
            <a:solidFill>
              <a:srgbClr val="FC27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9" name="Oval 78"/>
          <p:cNvSpPr/>
          <p:nvPr/>
        </p:nvSpPr>
        <p:spPr>
          <a:xfrm>
            <a:off x="6412297" y="5286375"/>
            <a:ext cx="323023" cy="311432"/>
          </a:xfrm>
          <a:prstGeom prst="ellipse">
            <a:avLst/>
          </a:prstGeom>
          <a:solidFill>
            <a:srgbClr val="FC2704"/>
          </a:solidFill>
          <a:ln>
            <a:solidFill>
              <a:srgbClr val="FC27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0" name="Oval 79"/>
          <p:cNvSpPr/>
          <p:nvPr/>
        </p:nvSpPr>
        <p:spPr>
          <a:xfrm>
            <a:off x="5376037" y="2276425"/>
            <a:ext cx="323023" cy="311432"/>
          </a:xfrm>
          <a:prstGeom prst="ellipse">
            <a:avLst/>
          </a:prstGeom>
          <a:solidFill>
            <a:srgbClr val="FC2704"/>
          </a:solidFill>
          <a:ln>
            <a:solidFill>
              <a:srgbClr val="FC27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1" name="Oval 80"/>
          <p:cNvSpPr/>
          <p:nvPr/>
        </p:nvSpPr>
        <p:spPr>
          <a:xfrm>
            <a:off x="4831782" y="4046773"/>
            <a:ext cx="323023" cy="311432"/>
          </a:xfrm>
          <a:prstGeom prst="ellipse">
            <a:avLst/>
          </a:prstGeom>
          <a:solidFill>
            <a:srgbClr val="FC2704"/>
          </a:solidFill>
          <a:ln>
            <a:solidFill>
              <a:srgbClr val="FC27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2" name="Oval 81"/>
          <p:cNvSpPr/>
          <p:nvPr/>
        </p:nvSpPr>
        <p:spPr>
          <a:xfrm>
            <a:off x="5107721" y="3195616"/>
            <a:ext cx="323023" cy="311432"/>
          </a:xfrm>
          <a:prstGeom prst="ellipse">
            <a:avLst/>
          </a:prstGeom>
          <a:solidFill>
            <a:srgbClr val="FC2704"/>
          </a:solidFill>
          <a:ln>
            <a:solidFill>
              <a:srgbClr val="FC27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3" name="Oval 82"/>
          <p:cNvSpPr/>
          <p:nvPr/>
        </p:nvSpPr>
        <p:spPr>
          <a:xfrm>
            <a:off x="4459735" y="2569456"/>
            <a:ext cx="323023" cy="311432"/>
          </a:xfrm>
          <a:prstGeom prst="ellipse">
            <a:avLst/>
          </a:prstGeom>
          <a:solidFill>
            <a:srgbClr val="FC2704"/>
          </a:solidFill>
          <a:ln>
            <a:solidFill>
              <a:srgbClr val="FC27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cxnSp>
        <p:nvCxnSpPr>
          <p:cNvPr id="85" name="Straight Connector 84"/>
          <p:cNvCxnSpPr>
            <a:stCxn id="78" idx="6"/>
            <a:endCxn id="42" idx="2"/>
          </p:cNvCxnSpPr>
          <p:nvPr/>
        </p:nvCxnSpPr>
        <p:spPr>
          <a:xfrm flipV="1">
            <a:off x="6096001" y="4202489"/>
            <a:ext cx="1081772" cy="155716"/>
          </a:xfrm>
          <a:prstGeom prst="line">
            <a:avLst/>
          </a:prstGeom>
        </p:spPr>
        <p:style>
          <a:lnRef idx="2">
            <a:schemeClr val="dk1"/>
          </a:lnRef>
          <a:fillRef idx="0">
            <a:schemeClr val="dk1"/>
          </a:fillRef>
          <a:effectRef idx="1">
            <a:schemeClr val="dk1"/>
          </a:effectRef>
          <a:fontRef idx="minor">
            <a:schemeClr val="tx1"/>
          </a:fontRef>
        </p:style>
      </p:cxnSp>
      <p:cxnSp>
        <p:nvCxnSpPr>
          <p:cNvPr id="87" name="Straight Connector 86"/>
          <p:cNvCxnSpPr>
            <a:stCxn id="78" idx="7"/>
            <a:endCxn id="30" idx="3"/>
          </p:cNvCxnSpPr>
          <p:nvPr/>
        </p:nvCxnSpPr>
        <p:spPr>
          <a:xfrm flipV="1">
            <a:off x="6048695" y="3407652"/>
            <a:ext cx="1222154" cy="840445"/>
          </a:xfrm>
          <a:prstGeom prst="line">
            <a:avLst/>
          </a:prstGeom>
        </p:spPr>
        <p:style>
          <a:lnRef idx="2">
            <a:schemeClr val="dk1"/>
          </a:lnRef>
          <a:fillRef idx="0">
            <a:schemeClr val="dk1"/>
          </a:fillRef>
          <a:effectRef idx="1">
            <a:schemeClr val="dk1"/>
          </a:effectRef>
          <a:fontRef idx="minor">
            <a:schemeClr val="tx1"/>
          </a:fontRef>
        </p:style>
      </p:cxnSp>
      <p:cxnSp>
        <p:nvCxnSpPr>
          <p:cNvPr id="89" name="Straight Connector 88"/>
          <p:cNvCxnSpPr>
            <a:stCxn id="78" idx="0"/>
            <a:endCxn id="38" idx="4"/>
          </p:cNvCxnSpPr>
          <p:nvPr/>
        </p:nvCxnSpPr>
        <p:spPr>
          <a:xfrm flipV="1">
            <a:off x="5934490" y="3351332"/>
            <a:ext cx="509591" cy="851157"/>
          </a:xfrm>
          <a:prstGeom prst="line">
            <a:avLst/>
          </a:prstGeom>
        </p:spPr>
        <p:style>
          <a:lnRef idx="2">
            <a:schemeClr val="dk1"/>
          </a:lnRef>
          <a:fillRef idx="0">
            <a:schemeClr val="dk1"/>
          </a:fillRef>
          <a:effectRef idx="1">
            <a:schemeClr val="dk1"/>
          </a:effectRef>
          <a:fontRef idx="minor">
            <a:schemeClr val="tx1"/>
          </a:fontRef>
        </p:style>
      </p:cxnSp>
      <p:cxnSp>
        <p:nvCxnSpPr>
          <p:cNvPr id="91" name="Straight Connector 90"/>
          <p:cNvCxnSpPr>
            <a:stCxn id="78" idx="5"/>
            <a:endCxn id="79" idx="1"/>
          </p:cNvCxnSpPr>
          <p:nvPr/>
        </p:nvCxnSpPr>
        <p:spPr>
          <a:xfrm>
            <a:off x="6048695" y="4468313"/>
            <a:ext cx="410908" cy="863670"/>
          </a:xfrm>
          <a:prstGeom prst="line">
            <a:avLst/>
          </a:prstGeom>
        </p:spPr>
        <p:style>
          <a:lnRef idx="2">
            <a:schemeClr val="dk1"/>
          </a:lnRef>
          <a:fillRef idx="0">
            <a:schemeClr val="dk1"/>
          </a:fillRef>
          <a:effectRef idx="1">
            <a:schemeClr val="dk1"/>
          </a:effectRef>
          <a:fontRef idx="minor">
            <a:schemeClr val="tx1"/>
          </a:fontRef>
        </p:style>
      </p:cxnSp>
      <p:cxnSp>
        <p:nvCxnSpPr>
          <p:cNvPr id="93" name="Straight Connector 92"/>
          <p:cNvCxnSpPr>
            <a:stCxn id="81" idx="6"/>
            <a:endCxn id="78" idx="1"/>
          </p:cNvCxnSpPr>
          <p:nvPr/>
        </p:nvCxnSpPr>
        <p:spPr>
          <a:xfrm>
            <a:off x="5154805" y="4202489"/>
            <a:ext cx="665479" cy="45608"/>
          </a:xfrm>
          <a:prstGeom prst="line">
            <a:avLst/>
          </a:prstGeom>
        </p:spPr>
        <p:style>
          <a:lnRef idx="2">
            <a:schemeClr val="dk1"/>
          </a:lnRef>
          <a:fillRef idx="0">
            <a:schemeClr val="dk1"/>
          </a:fillRef>
          <a:effectRef idx="1">
            <a:schemeClr val="dk1"/>
          </a:effectRef>
          <a:fontRef idx="minor">
            <a:schemeClr val="tx1"/>
          </a:fontRef>
        </p:style>
      </p:cxnSp>
      <p:cxnSp>
        <p:nvCxnSpPr>
          <p:cNvPr id="96" name="Straight Connector 95"/>
          <p:cNvCxnSpPr>
            <a:stCxn id="81" idx="7"/>
            <a:endCxn id="30" idx="2"/>
          </p:cNvCxnSpPr>
          <p:nvPr/>
        </p:nvCxnSpPr>
        <p:spPr>
          <a:xfrm flipV="1">
            <a:off x="5107499" y="3297544"/>
            <a:ext cx="2116044" cy="794837"/>
          </a:xfrm>
          <a:prstGeom prst="line">
            <a:avLst/>
          </a:prstGeom>
        </p:spPr>
        <p:style>
          <a:lnRef idx="2">
            <a:schemeClr val="dk1"/>
          </a:lnRef>
          <a:fillRef idx="0">
            <a:schemeClr val="dk1"/>
          </a:fillRef>
          <a:effectRef idx="1">
            <a:schemeClr val="dk1"/>
          </a:effectRef>
          <a:fontRef idx="minor">
            <a:schemeClr val="tx1"/>
          </a:fontRef>
        </p:style>
      </p:cxnSp>
      <p:cxnSp>
        <p:nvCxnSpPr>
          <p:cNvPr id="98" name="Straight Connector 97"/>
          <p:cNvCxnSpPr>
            <a:stCxn id="80" idx="7"/>
            <a:endCxn id="40" idx="2"/>
          </p:cNvCxnSpPr>
          <p:nvPr/>
        </p:nvCxnSpPr>
        <p:spPr>
          <a:xfrm flipV="1">
            <a:off x="5651754" y="2213589"/>
            <a:ext cx="567248" cy="108444"/>
          </a:xfrm>
          <a:prstGeom prst="line">
            <a:avLst/>
          </a:prstGeom>
        </p:spPr>
        <p:style>
          <a:lnRef idx="2">
            <a:schemeClr val="dk1"/>
          </a:lnRef>
          <a:fillRef idx="0">
            <a:schemeClr val="dk1"/>
          </a:fillRef>
          <a:effectRef idx="1">
            <a:schemeClr val="dk1"/>
          </a:effectRef>
          <a:fontRef idx="minor">
            <a:schemeClr val="tx1"/>
          </a:fontRef>
        </p:style>
      </p:cxnSp>
      <p:cxnSp>
        <p:nvCxnSpPr>
          <p:cNvPr id="100" name="Straight Connector 99"/>
          <p:cNvCxnSpPr>
            <a:stCxn id="80" idx="5"/>
            <a:endCxn id="38" idx="1"/>
          </p:cNvCxnSpPr>
          <p:nvPr/>
        </p:nvCxnSpPr>
        <p:spPr>
          <a:xfrm>
            <a:off x="5651754" y="2542249"/>
            <a:ext cx="678121" cy="543259"/>
          </a:xfrm>
          <a:prstGeom prst="line">
            <a:avLst/>
          </a:prstGeom>
        </p:spPr>
        <p:style>
          <a:lnRef idx="2">
            <a:schemeClr val="dk1"/>
          </a:lnRef>
          <a:fillRef idx="0">
            <a:schemeClr val="dk1"/>
          </a:fillRef>
          <a:effectRef idx="1">
            <a:schemeClr val="dk1"/>
          </a:effectRef>
          <a:fontRef idx="minor">
            <a:schemeClr val="tx1"/>
          </a:fontRef>
        </p:style>
      </p:cxnSp>
      <p:cxnSp>
        <p:nvCxnSpPr>
          <p:cNvPr id="102" name="Straight Connector 101"/>
          <p:cNvCxnSpPr>
            <a:stCxn id="80" idx="2"/>
            <a:endCxn id="83" idx="7"/>
          </p:cNvCxnSpPr>
          <p:nvPr/>
        </p:nvCxnSpPr>
        <p:spPr>
          <a:xfrm flipH="1">
            <a:off x="4735452" y="2432141"/>
            <a:ext cx="640585" cy="182923"/>
          </a:xfrm>
          <a:prstGeom prst="line">
            <a:avLst/>
          </a:prstGeom>
        </p:spPr>
        <p:style>
          <a:lnRef idx="2">
            <a:schemeClr val="dk1"/>
          </a:lnRef>
          <a:fillRef idx="0">
            <a:schemeClr val="dk1"/>
          </a:fillRef>
          <a:effectRef idx="1">
            <a:schemeClr val="dk1"/>
          </a:effectRef>
          <a:fontRef idx="minor">
            <a:schemeClr val="tx1"/>
          </a:fontRef>
        </p:style>
      </p:cxnSp>
      <p:cxnSp>
        <p:nvCxnSpPr>
          <p:cNvPr id="104" name="Straight Connector 103"/>
          <p:cNvCxnSpPr>
            <a:stCxn id="83" idx="6"/>
            <a:endCxn id="38" idx="2"/>
          </p:cNvCxnSpPr>
          <p:nvPr/>
        </p:nvCxnSpPr>
        <p:spPr>
          <a:xfrm>
            <a:off x="4782758" y="2725172"/>
            <a:ext cx="1499811" cy="470444"/>
          </a:xfrm>
          <a:prstGeom prst="line">
            <a:avLst/>
          </a:prstGeom>
        </p:spPr>
        <p:style>
          <a:lnRef idx="2">
            <a:schemeClr val="dk1"/>
          </a:lnRef>
          <a:fillRef idx="0">
            <a:schemeClr val="dk1"/>
          </a:fillRef>
          <a:effectRef idx="1">
            <a:schemeClr val="dk1"/>
          </a:effectRef>
          <a:fontRef idx="minor">
            <a:schemeClr val="tx1"/>
          </a:fontRef>
        </p:style>
      </p:cxnSp>
      <p:cxnSp>
        <p:nvCxnSpPr>
          <p:cNvPr id="106" name="Straight Connector 105"/>
          <p:cNvCxnSpPr>
            <a:stCxn id="82" idx="6"/>
            <a:endCxn id="38" idx="3"/>
          </p:cNvCxnSpPr>
          <p:nvPr/>
        </p:nvCxnSpPr>
        <p:spPr>
          <a:xfrm flipV="1">
            <a:off x="5430744" y="3305724"/>
            <a:ext cx="899131" cy="45608"/>
          </a:xfrm>
          <a:prstGeom prst="line">
            <a:avLst/>
          </a:prstGeom>
        </p:spPr>
        <p:style>
          <a:lnRef idx="2">
            <a:schemeClr val="dk1"/>
          </a:lnRef>
          <a:fillRef idx="0">
            <a:schemeClr val="dk1"/>
          </a:fillRef>
          <a:effectRef idx="1">
            <a:schemeClr val="dk1"/>
          </a:effectRef>
          <a:fontRef idx="minor">
            <a:schemeClr val="tx1"/>
          </a:fontRef>
        </p:style>
      </p:cxnSp>
      <p:cxnSp>
        <p:nvCxnSpPr>
          <p:cNvPr id="109" name="Straight Connector 108"/>
          <p:cNvCxnSpPr>
            <a:stCxn id="82" idx="0"/>
            <a:endCxn id="80" idx="3"/>
          </p:cNvCxnSpPr>
          <p:nvPr/>
        </p:nvCxnSpPr>
        <p:spPr>
          <a:xfrm flipV="1">
            <a:off x="5269233" y="2542249"/>
            <a:ext cx="154110" cy="653367"/>
          </a:xfrm>
          <a:prstGeom prst="line">
            <a:avLst/>
          </a:prstGeom>
        </p:spPr>
        <p:style>
          <a:lnRef idx="2">
            <a:schemeClr val="dk1"/>
          </a:lnRef>
          <a:fillRef idx="0">
            <a:schemeClr val="dk1"/>
          </a:fillRef>
          <a:effectRef idx="1">
            <a:schemeClr val="dk1"/>
          </a:effectRef>
          <a:fontRef idx="minor">
            <a:schemeClr val="tx1"/>
          </a:fontRef>
        </p:style>
      </p:cxnSp>
      <p:cxnSp>
        <p:nvCxnSpPr>
          <p:cNvPr id="111" name="Straight Connector 110"/>
          <p:cNvCxnSpPr>
            <a:stCxn id="82" idx="7"/>
            <a:endCxn id="40" idx="3"/>
          </p:cNvCxnSpPr>
          <p:nvPr/>
        </p:nvCxnSpPr>
        <p:spPr>
          <a:xfrm flipV="1">
            <a:off x="5383438" y="2323697"/>
            <a:ext cx="882870" cy="917527"/>
          </a:xfrm>
          <a:prstGeom prst="line">
            <a:avLst/>
          </a:prstGeom>
        </p:spPr>
        <p:style>
          <a:lnRef idx="2">
            <a:schemeClr val="dk1"/>
          </a:lnRef>
          <a:fillRef idx="0">
            <a:schemeClr val="dk1"/>
          </a:fillRef>
          <a:effectRef idx="1">
            <a:schemeClr val="dk1"/>
          </a:effectRef>
          <a:fontRef idx="minor">
            <a:schemeClr val="tx1"/>
          </a:fontRef>
        </p:style>
      </p:cxnSp>
      <p:sp>
        <p:nvSpPr>
          <p:cNvPr id="115" name="Rectangle 114"/>
          <p:cNvSpPr/>
          <p:nvPr/>
        </p:nvSpPr>
        <p:spPr>
          <a:xfrm>
            <a:off x="3962400" y="1411022"/>
            <a:ext cx="3399770" cy="45774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6" name="Rectangle 115"/>
          <p:cNvSpPr/>
          <p:nvPr/>
        </p:nvSpPr>
        <p:spPr>
          <a:xfrm>
            <a:off x="7186615" y="1645963"/>
            <a:ext cx="4117810" cy="48928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112" name="Picture 1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03333" y="1783163"/>
            <a:ext cx="7725950" cy="4179613"/>
          </a:xfrm>
          <a:prstGeom prst="rect">
            <a:avLst/>
          </a:prstGeom>
        </p:spPr>
      </p:pic>
    </p:spTree>
    <p:extLst>
      <p:ext uri="{BB962C8B-B14F-4D97-AF65-F5344CB8AC3E}">
        <p14:creationId xmlns:p14="http://schemas.microsoft.com/office/powerpoint/2010/main" val="2364450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500"/>
                                        <p:tgtEl>
                                          <p:spTgt spid="33"/>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fade">
                                      <p:cBhvr>
                                        <p:cTn id="23" dur="500"/>
                                        <p:tgtEl>
                                          <p:spTgt spid="26"/>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500"/>
                                        <p:tgtEl>
                                          <p:spTgt spid="30"/>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fade">
                                      <p:cBhvr>
                                        <p:cTn id="31" dur="500"/>
                                        <p:tgtEl>
                                          <p:spTgt spid="48"/>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fade">
                                      <p:cBhvr>
                                        <p:cTn id="35" dur="500"/>
                                        <p:tgtEl>
                                          <p:spTgt spid="42"/>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46"/>
                                        </p:tgtEl>
                                        <p:attrNameLst>
                                          <p:attrName>style.visibility</p:attrName>
                                        </p:attrNameLst>
                                      </p:cBhvr>
                                      <p:to>
                                        <p:strVal val="visible"/>
                                      </p:to>
                                    </p:set>
                                    <p:animEffect transition="in" filter="fade">
                                      <p:cBhvr>
                                        <p:cTn id="39" dur="500"/>
                                        <p:tgtEl>
                                          <p:spTgt spid="46"/>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500"/>
                                        <p:tgtEl>
                                          <p:spTgt spid="44"/>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500"/>
                                        <p:tgtEl>
                                          <p:spTgt spid="35"/>
                                        </p:tgtEl>
                                      </p:cBhvr>
                                    </p:animEffect>
                                  </p:childTnLst>
                                </p:cTn>
                              </p:par>
                            </p:childTnLst>
                          </p:cTn>
                        </p:par>
                        <p:par>
                          <p:cTn id="48" fill="hold">
                            <p:stCondLst>
                              <p:cond delay="5500"/>
                            </p:stCondLst>
                            <p:childTnLst>
                              <p:par>
                                <p:cTn id="49" presetID="10" presetClass="entr" presetSubtype="0" fill="hold" nodeType="afterEffect">
                                  <p:stCondLst>
                                    <p:cond delay="0"/>
                                  </p:stCondLst>
                                  <p:childTnLst>
                                    <p:set>
                                      <p:cBhvr>
                                        <p:cTn id="50" dur="1" fill="hold">
                                          <p:stCondLst>
                                            <p:cond delay="0"/>
                                          </p:stCondLst>
                                        </p:cTn>
                                        <p:tgtEl>
                                          <p:spTgt spid="59"/>
                                        </p:tgtEl>
                                        <p:attrNameLst>
                                          <p:attrName>style.visibility</p:attrName>
                                        </p:attrNameLst>
                                      </p:cBhvr>
                                      <p:to>
                                        <p:strVal val="visible"/>
                                      </p:to>
                                    </p:set>
                                    <p:animEffect transition="in" filter="fade">
                                      <p:cBhvr>
                                        <p:cTn id="51" dur="500"/>
                                        <p:tgtEl>
                                          <p:spTgt spid="59"/>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40"/>
                                        </p:tgtEl>
                                        <p:attrNameLst>
                                          <p:attrName>style.visibility</p:attrName>
                                        </p:attrNameLst>
                                      </p:cBhvr>
                                      <p:to>
                                        <p:strVal val="visible"/>
                                      </p:to>
                                    </p:set>
                                    <p:animEffect transition="in" filter="fade">
                                      <p:cBhvr>
                                        <p:cTn id="55" dur="500"/>
                                        <p:tgtEl>
                                          <p:spTgt spid="40"/>
                                        </p:tgtEl>
                                      </p:cBhvr>
                                    </p:animEffect>
                                  </p:childTnLst>
                                </p:cTn>
                              </p:par>
                            </p:childTnLst>
                          </p:cTn>
                        </p:par>
                        <p:par>
                          <p:cTn id="56" fill="hold">
                            <p:stCondLst>
                              <p:cond delay="6500"/>
                            </p:stCondLst>
                            <p:childTnLst>
                              <p:par>
                                <p:cTn id="57" presetID="10" presetClass="entr" presetSubtype="0" fill="hold" nodeType="afterEffect">
                                  <p:stCondLst>
                                    <p:cond delay="0"/>
                                  </p:stCondLst>
                                  <p:childTnLst>
                                    <p:set>
                                      <p:cBhvr>
                                        <p:cTn id="58" dur="1" fill="hold">
                                          <p:stCondLst>
                                            <p:cond delay="0"/>
                                          </p:stCondLst>
                                        </p:cTn>
                                        <p:tgtEl>
                                          <p:spTgt spid="56"/>
                                        </p:tgtEl>
                                        <p:attrNameLst>
                                          <p:attrName>style.visibility</p:attrName>
                                        </p:attrNameLst>
                                      </p:cBhvr>
                                      <p:to>
                                        <p:strVal val="visible"/>
                                      </p:to>
                                    </p:set>
                                    <p:animEffect transition="in" filter="fade">
                                      <p:cBhvr>
                                        <p:cTn id="59" dur="500"/>
                                        <p:tgtEl>
                                          <p:spTgt spid="56"/>
                                        </p:tgtEl>
                                      </p:cBhvr>
                                    </p:animEffect>
                                  </p:childTnLst>
                                </p:cTn>
                              </p:par>
                            </p:childTnLst>
                          </p:cTn>
                        </p:par>
                        <p:par>
                          <p:cTn id="60" fill="hold">
                            <p:stCondLst>
                              <p:cond delay="7000"/>
                            </p:stCondLst>
                            <p:childTnLst>
                              <p:par>
                                <p:cTn id="61" presetID="10" presetClass="entr" presetSubtype="0" fill="hold" grpId="0" nodeType="afterEffect">
                                  <p:stCondLst>
                                    <p:cond delay="0"/>
                                  </p:stCondLst>
                                  <p:childTnLst>
                                    <p:set>
                                      <p:cBhvr>
                                        <p:cTn id="62" dur="1" fill="hold">
                                          <p:stCondLst>
                                            <p:cond delay="0"/>
                                          </p:stCondLst>
                                        </p:cTn>
                                        <p:tgtEl>
                                          <p:spTgt spid="38"/>
                                        </p:tgtEl>
                                        <p:attrNameLst>
                                          <p:attrName>style.visibility</p:attrName>
                                        </p:attrNameLst>
                                      </p:cBhvr>
                                      <p:to>
                                        <p:strVal val="visible"/>
                                      </p:to>
                                    </p:set>
                                    <p:animEffect transition="in" filter="fade">
                                      <p:cBhvr>
                                        <p:cTn id="63" dur="500"/>
                                        <p:tgtEl>
                                          <p:spTgt spid="38"/>
                                        </p:tgtEl>
                                      </p:cBhvr>
                                    </p:animEffect>
                                  </p:childTnLst>
                                </p:cTn>
                              </p:par>
                            </p:childTnLst>
                          </p:cTn>
                        </p:par>
                        <p:par>
                          <p:cTn id="64" fill="hold">
                            <p:stCondLst>
                              <p:cond delay="7500"/>
                            </p:stCondLst>
                            <p:childTnLst>
                              <p:par>
                                <p:cTn id="65" presetID="10" presetClass="entr" presetSubtype="0" fill="hold"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fade">
                                      <p:cBhvr>
                                        <p:cTn id="67" dur="500"/>
                                        <p:tgtEl>
                                          <p:spTgt spid="52"/>
                                        </p:tgtEl>
                                      </p:cBhvr>
                                    </p:animEffect>
                                  </p:childTnLst>
                                </p:cTn>
                              </p:par>
                            </p:childTnLst>
                          </p:cTn>
                        </p:par>
                        <p:par>
                          <p:cTn id="68" fill="hold">
                            <p:stCondLst>
                              <p:cond delay="8000"/>
                            </p:stCondLst>
                            <p:childTnLst>
                              <p:par>
                                <p:cTn id="69" presetID="10" presetClass="entr" presetSubtype="0" fill="hold"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500"/>
                                        <p:tgtEl>
                                          <p:spTgt spid="63"/>
                                        </p:tgtEl>
                                      </p:cBhvr>
                                    </p:animEffect>
                                  </p:childTnLst>
                                </p:cTn>
                              </p:par>
                            </p:childTnLst>
                          </p:cTn>
                        </p:par>
                        <p:par>
                          <p:cTn id="72" fill="hold">
                            <p:stCondLst>
                              <p:cond delay="8500"/>
                            </p:stCondLst>
                            <p:childTnLst>
                              <p:par>
                                <p:cTn id="73" presetID="10" presetClass="entr" presetSubtype="0" fill="hold" grpId="0" nodeType="afterEffect">
                                  <p:stCondLst>
                                    <p:cond delay="0"/>
                                  </p:stCondLst>
                                  <p:childTnLst>
                                    <p:set>
                                      <p:cBhvr>
                                        <p:cTn id="74" dur="1" fill="hold">
                                          <p:stCondLst>
                                            <p:cond delay="0"/>
                                          </p:stCondLst>
                                        </p:cTn>
                                        <p:tgtEl>
                                          <p:spTgt spid="78"/>
                                        </p:tgtEl>
                                        <p:attrNameLst>
                                          <p:attrName>style.visibility</p:attrName>
                                        </p:attrNameLst>
                                      </p:cBhvr>
                                      <p:to>
                                        <p:strVal val="visible"/>
                                      </p:to>
                                    </p:set>
                                    <p:animEffect transition="in" filter="fade">
                                      <p:cBhvr>
                                        <p:cTn id="75" dur="500"/>
                                        <p:tgtEl>
                                          <p:spTgt spid="78"/>
                                        </p:tgtEl>
                                      </p:cBhvr>
                                    </p:animEffect>
                                  </p:childTnLst>
                                </p:cTn>
                              </p:par>
                            </p:childTnLst>
                          </p:cTn>
                        </p:par>
                        <p:par>
                          <p:cTn id="76" fill="hold">
                            <p:stCondLst>
                              <p:cond delay="9000"/>
                            </p:stCondLst>
                            <p:childTnLst>
                              <p:par>
                                <p:cTn id="77" presetID="10" presetClass="entr" presetSubtype="0" fill="hold" nodeType="afterEffect">
                                  <p:stCondLst>
                                    <p:cond delay="0"/>
                                  </p:stCondLst>
                                  <p:childTnLst>
                                    <p:set>
                                      <p:cBhvr>
                                        <p:cTn id="78" dur="1" fill="hold">
                                          <p:stCondLst>
                                            <p:cond delay="0"/>
                                          </p:stCondLst>
                                        </p:cTn>
                                        <p:tgtEl>
                                          <p:spTgt spid="89"/>
                                        </p:tgtEl>
                                        <p:attrNameLst>
                                          <p:attrName>style.visibility</p:attrName>
                                        </p:attrNameLst>
                                      </p:cBhvr>
                                      <p:to>
                                        <p:strVal val="visible"/>
                                      </p:to>
                                    </p:set>
                                    <p:animEffect transition="in" filter="fade">
                                      <p:cBhvr>
                                        <p:cTn id="79" dur="500"/>
                                        <p:tgtEl>
                                          <p:spTgt spid="89"/>
                                        </p:tgtEl>
                                      </p:cBhvr>
                                    </p:animEffect>
                                  </p:childTnLst>
                                </p:cTn>
                              </p:par>
                            </p:childTnLst>
                          </p:cTn>
                        </p:par>
                        <p:par>
                          <p:cTn id="80" fill="hold">
                            <p:stCondLst>
                              <p:cond delay="9500"/>
                            </p:stCondLst>
                            <p:childTnLst>
                              <p:par>
                                <p:cTn id="81" presetID="10" presetClass="entr" presetSubtype="0" fill="hold" nodeType="after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fade">
                                      <p:cBhvr>
                                        <p:cTn id="83" dur="500"/>
                                        <p:tgtEl>
                                          <p:spTgt spid="87"/>
                                        </p:tgtEl>
                                      </p:cBhvr>
                                    </p:animEffect>
                                  </p:childTnLst>
                                </p:cTn>
                              </p:par>
                            </p:childTnLst>
                          </p:cTn>
                        </p:par>
                        <p:par>
                          <p:cTn id="84" fill="hold">
                            <p:stCondLst>
                              <p:cond delay="10000"/>
                            </p:stCondLst>
                            <p:childTnLst>
                              <p:par>
                                <p:cTn id="85" presetID="10" presetClass="entr" presetSubtype="0" fill="hold" nodeType="afterEffect">
                                  <p:stCondLst>
                                    <p:cond delay="0"/>
                                  </p:stCondLst>
                                  <p:childTnLst>
                                    <p:set>
                                      <p:cBhvr>
                                        <p:cTn id="86" dur="1" fill="hold">
                                          <p:stCondLst>
                                            <p:cond delay="0"/>
                                          </p:stCondLst>
                                        </p:cTn>
                                        <p:tgtEl>
                                          <p:spTgt spid="85"/>
                                        </p:tgtEl>
                                        <p:attrNameLst>
                                          <p:attrName>style.visibility</p:attrName>
                                        </p:attrNameLst>
                                      </p:cBhvr>
                                      <p:to>
                                        <p:strVal val="visible"/>
                                      </p:to>
                                    </p:set>
                                    <p:animEffect transition="in" filter="fade">
                                      <p:cBhvr>
                                        <p:cTn id="87" dur="500"/>
                                        <p:tgtEl>
                                          <p:spTgt spid="85"/>
                                        </p:tgtEl>
                                      </p:cBhvr>
                                    </p:animEffect>
                                  </p:childTnLst>
                                </p:cTn>
                              </p:par>
                            </p:childTnLst>
                          </p:cTn>
                        </p:par>
                        <p:par>
                          <p:cTn id="88" fill="hold">
                            <p:stCondLst>
                              <p:cond delay="10500"/>
                            </p:stCondLst>
                            <p:childTnLst>
                              <p:par>
                                <p:cTn id="89" presetID="10" presetClass="entr" presetSubtype="0" fill="hold" grpId="0" nodeType="afterEffect">
                                  <p:stCondLst>
                                    <p:cond delay="0"/>
                                  </p:stCondLst>
                                  <p:childTnLst>
                                    <p:set>
                                      <p:cBhvr>
                                        <p:cTn id="90" dur="1" fill="hold">
                                          <p:stCondLst>
                                            <p:cond delay="0"/>
                                          </p:stCondLst>
                                        </p:cTn>
                                        <p:tgtEl>
                                          <p:spTgt spid="79"/>
                                        </p:tgtEl>
                                        <p:attrNameLst>
                                          <p:attrName>style.visibility</p:attrName>
                                        </p:attrNameLst>
                                      </p:cBhvr>
                                      <p:to>
                                        <p:strVal val="visible"/>
                                      </p:to>
                                    </p:set>
                                    <p:animEffect transition="in" filter="fade">
                                      <p:cBhvr>
                                        <p:cTn id="91" dur="500"/>
                                        <p:tgtEl>
                                          <p:spTgt spid="79"/>
                                        </p:tgtEl>
                                      </p:cBhvr>
                                    </p:animEffect>
                                  </p:childTnLst>
                                </p:cTn>
                              </p:par>
                            </p:childTnLst>
                          </p:cTn>
                        </p:par>
                        <p:par>
                          <p:cTn id="92" fill="hold">
                            <p:stCondLst>
                              <p:cond delay="11000"/>
                            </p:stCondLst>
                            <p:childTnLst>
                              <p:par>
                                <p:cTn id="93" presetID="10" presetClass="entr" presetSubtype="0" fill="hold" nodeType="afterEffect">
                                  <p:stCondLst>
                                    <p:cond delay="0"/>
                                  </p:stCondLst>
                                  <p:childTnLst>
                                    <p:set>
                                      <p:cBhvr>
                                        <p:cTn id="94" dur="1" fill="hold">
                                          <p:stCondLst>
                                            <p:cond delay="0"/>
                                          </p:stCondLst>
                                        </p:cTn>
                                        <p:tgtEl>
                                          <p:spTgt spid="91"/>
                                        </p:tgtEl>
                                        <p:attrNameLst>
                                          <p:attrName>style.visibility</p:attrName>
                                        </p:attrNameLst>
                                      </p:cBhvr>
                                      <p:to>
                                        <p:strVal val="visible"/>
                                      </p:to>
                                    </p:set>
                                    <p:animEffect transition="in" filter="fade">
                                      <p:cBhvr>
                                        <p:cTn id="95" dur="500"/>
                                        <p:tgtEl>
                                          <p:spTgt spid="91"/>
                                        </p:tgtEl>
                                      </p:cBhvr>
                                    </p:animEffect>
                                  </p:childTnLst>
                                </p:cTn>
                              </p:par>
                            </p:childTnLst>
                          </p:cTn>
                        </p:par>
                        <p:par>
                          <p:cTn id="96" fill="hold">
                            <p:stCondLst>
                              <p:cond delay="11500"/>
                            </p:stCondLst>
                            <p:childTnLst>
                              <p:par>
                                <p:cTn id="97" presetID="10" presetClass="entr" presetSubtype="0" fill="hold" grpId="0" nodeType="afterEffect">
                                  <p:stCondLst>
                                    <p:cond delay="0"/>
                                  </p:stCondLst>
                                  <p:childTnLst>
                                    <p:set>
                                      <p:cBhvr>
                                        <p:cTn id="98" dur="1" fill="hold">
                                          <p:stCondLst>
                                            <p:cond delay="0"/>
                                          </p:stCondLst>
                                        </p:cTn>
                                        <p:tgtEl>
                                          <p:spTgt spid="81"/>
                                        </p:tgtEl>
                                        <p:attrNameLst>
                                          <p:attrName>style.visibility</p:attrName>
                                        </p:attrNameLst>
                                      </p:cBhvr>
                                      <p:to>
                                        <p:strVal val="visible"/>
                                      </p:to>
                                    </p:set>
                                    <p:animEffect transition="in" filter="fade">
                                      <p:cBhvr>
                                        <p:cTn id="99" dur="500"/>
                                        <p:tgtEl>
                                          <p:spTgt spid="81"/>
                                        </p:tgtEl>
                                      </p:cBhvr>
                                    </p:animEffect>
                                  </p:childTnLst>
                                </p:cTn>
                              </p:par>
                            </p:childTnLst>
                          </p:cTn>
                        </p:par>
                        <p:par>
                          <p:cTn id="100" fill="hold">
                            <p:stCondLst>
                              <p:cond delay="12000"/>
                            </p:stCondLst>
                            <p:childTnLst>
                              <p:par>
                                <p:cTn id="101" presetID="10" presetClass="entr" presetSubtype="0" fill="hold" nodeType="afterEffect">
                                  <p:stCondLst>
                                    <p:cond delay="0"/>
                                  </p:stCondLst>
                                  <p:childTnLst>
                                    <p:set>
                                      <p:cBhvr>
                                        <p:cTn id="102" dur="1" fill="hold">
                                          <p:stCondLst>
                                            <p:cond delay="0"/>
                                          </p:stCondLst>
                                        </p:cTn>
                                        <p:tgtEl>
                                          <p:spTgt spid="93"/>
                                        </p:tgtEl>
                                        <p:attrNameLst>
                                          <p:attrName>style.visibility</p:attrName>
                                        </p:attrNameLst>
                                      </p:cBhvr>
                                      <p:to>
                                        <p:strVal val="visible"/>
                                      </p:to>
                                    </p:set>
                                    <p:animEffect transition="in" filter="fade">
                                      <p:cBhvr>
                                        <p:cTn id="103" dur="500"/>
                                        <p:tgtEl>
                                          <p:spTgt spid="93"/>
                                        </p:tgtEl>
                                      </p:cBhvr>
                                    </p:animEffect>
                                  </p:childTnLst>
                                </p:cTn>
                              </p:par>
                            </p:childTnLst>
                          </p:cTn>
                        </p:par>
                        <p:par>
                          <p:cTn id="104" fill="hold">
                            <p:stCondLst>
                              <p:cond delay="12500"/>
                            </p:stCondLst>
                            <p:childTnLst>
                              <p:par>
                                <p:cTn id="105" presetID="10" presetClass="entr" presetSubtype="0" fill="hold" nodeType="afterEffect">
                                  <p:stCondLst>
                                    <p:cond delay="0"/>
                                  </p:stCondLst>
                                  <p:childTnLst>
                                    <p:set>
                                      <p:cBhvr>
                                        <p:cTn id="106" dur="1" fill="hold">
                                          <p:stCondLst>
                                            <p:cond delay="0"/>
                                          </p:stCondLst>
                                        </p:cTn>
                                        <p:tgtEl>
                                          <p:spTgt spid="96"/>
                                        </p:tgtEl>
                                        <p:attrNameLst>
                                          <p:attrName>style.visibility</p:attrName>
                                        </p:attrNameLst>
                                      </p:cBhvr>
                                      <p:to>
                                        <p:strVal val="visible"/>
                                      </p:to>
                                    </p:set>
                                    <p:animEffect transition="in" filter="fade">
                                      <p:cBhvr>
                                        <p:cTn id="107" dur="500"/>
                                        <p:tgtEl>
                                          <p:spTgt spid="96"/>
                                        </p:tgtEl>
                                      </p:cBhvr>
                                    </p:animEffect>
                                  </p:childTnLst>
                                </p:cTn>
                              </p:par>
                            </p:childTnLst>
                          </p:cTn>
                        </p:par>
                        <p:par>
                          <p:cTn id="108" fill="hold">
                            <p:stCondLst>
                              <p:cond delay="13000"/>
                            </p:stCondLst>
                            <p:childTnLst>
                              <p:par>
                                <p:cTn id="109" presetID="10" presetClass="entr" presetSubtype="0" fill="hold" grpId="0" nodeType="afterEffect">
                                  <p:stCondLst>
                                    <p:cond delay="0"/>
                                  </p:stCondLst>
                                  <p:childTnLst>
                                    <p:set>
                                      <p:cBhvr>
                                        <p:cTn id="110" dur="1" fill="hold">
                                          <p:stCondLst>
                                            <p:cond delay="0"/>
                                          </p:stCondLst>
                                        </p:cTn>
                                        <p:tgtEl>
                                          <p:spTgt spid="80"/>
                                        </p:tgtEl>
                                        <p:attrNameLst>
                                          <p:attrName>style.visibility</p:attrName>
                                        </p:attrNameLst>
                                      </p:cBhvr>
                                      <p:to>
                                        <p:strVal val="visible"/>
                                      </p:to>
                                    </p:set>
                                    <p:animEffect transition="in" filter="fade">
                                      <p:cBhvr>
                                        <p:cTn id="111" dur="500"/>
                                        <p:tgtEl>
                                          <p:spTgt spid="80"/>
                                        </p:tgtEl>
                                      </p:cBhvr>
                                    </p:animEffect>
                                  </p:childTnLst>
                                </p:cTn>
                              </p:par>
                            </p:childTnLst>
                          </p:cTn>
                        </p:par>
                        <p:par>
                          <p:cTn id="112" fill="hold">
                            <p:stCondLst>
                              <p:cond delay="13500"/>
                            </p:stCondLst>
                            <p:childTnLst>
                              <p:par>
                                <p:cTn id="113" presetID="10" presetClass="entr" presetSubtype="0" fill="hold" nodeType="afterEffect">
                                  <p:stCondLst>
                                    <p:cond delay="0"/>
                                  </p:stCondLst>
                                  <p:childTnLst>
                                    <p:set>
                                      <p:cBhvr>
                                        <p:cTn id="114" dur="1" fill="hold">
                                          <p:stCondLst>
                                            <p:cond delay="0"/>
                                          </p:stCondLst>
                                        </p:cTn>
                                        <p:tgtEl>
                                          <p:spTgt spid="102"/>
                                        </p:tgtEl>
                                        <p:attrNameLst>
                                          <p:attrName>style.visibility</p:attrName>
                                        </p:attrNameLst>
                                      </p:cBhvr>
                                      <p:to>
                                        <p:strVal val="visible"/>
                                      </p:to>
                                    </p:set>
                                    <p:animEffect transition="in" filter="fade">
                                      <p:cBhvr>
                                        <p:cTn id="115" dur="500"/>
                                        <p:tgtEl>
                                          <p:spTgt spid="102"/>
                                        </p:tgtEl>
                                      </p:cBhvr>
                                    </p:animEffect>
                                  </p:childTnLst>
                                </p:cTn>
                              </p:par>
                            </p:childTnLst>
                          </p:cTn>
                        </p:par>
                        <p:par>
                          <p:cTn id="116" fill="hold">
                            <p:stCondLst>
                              <p:cond delay="14000"/>
                            </p:stCondLst>
                            <p:childTnLst>
                              <p:par>
                                <p:cTn id="117" presetID="10" presetClass="entr" presetSubtype="0" fill="hold" nodeType="afterEffect">
                                  <p:stCondLst>
                                    <p:cond delay="0"/>
                                  </p:stCondLst>
                                  <p:childTnLst>
                                    <p:set>
                                      <p:cBhvr>
                                        <p:cTn id="118" dur="1" fill="hold">
                                          <p:stCondLst>
                                            <p:cond delay="0"/>
                                          </p:stCondLst>
                                        </p:cTn>
                                        <p:tgtEl>
                                          <p:spTgt spid="104"/>
                                        </p:tgtEl>
                                        <p:attrNameLst>
                                          <p:attrName>style.visibility</p:attrName>
                                        </p:attrNameLst>
                                      </p:cBhvr>
                                      <p:to>
                                        <p:strVal val="visible"/>
                                      </p:to>
                                    </p:set>
                                    <p:animEffect transition="in" filter="fade">
                                      <p:cBhvr>
                                        <p:cTn id="119" dur="500"/>
                                        <p:tgtEl>
                                          <p:spTgt spid="104"/>
                                        </p:tgtEl>
                                      </p:cBhvr>
                                    </p:animEffect>
                                  </p:childTnLst>
                                </p:cTn>
                              </p:par>
                            </p:childTnLst>
                          </p:cTn>
                        </p:par>
                        <p:par>
                          <p:cTn id="120" fill="hold">
                            <p:stCondLst>
                              <p:cond delay="14500"/>
                            </p:stCondLst>
                            <p:childTnLst>
                              <p:par>
                                <p:cTn id="121" presetID="10" presetClass="entr" presetSubtype="0" fill="hold" grpId="0" nodeType="afterEffect">
                                  <p:stCondLst>
                                    <p:cond delay="0"/>
                                  </p:stCondLst>
                                  <p:childTnLst>
                                    <p:set>
                                      <p:cBhvr>
                                        <p:cTn id="122" dur="1" fill="hold">
                                          <p:stCondLst>
                                            <p:cond delay="0"/>
                                          </p:stCondLst>
                                        </p:cTn>
                                        <p:tgtEl>
                                          <p:spTgt spid="82"/>
                                        </p:tgtEl>
                                        <p:attrNameLst>
                                          <p:attrName>style.visibility</p:attrName>
                                        </p:attrNameLst>
                                      </p:cBhvr>
                                      <p:to>
                                        <p:strVal val="visible"/>
                                      </p:to>
                                    </p:set>
                                    <p:animEffect transition="in" filter="fade">
                                      <p:cBhvr>
                                        <p:cTn id="123" dur="500"/>
                                        <p:tgtEl>
                                          <p:spTgt spid="82"/>
                                        </p:tgtEl>
                                      </p:cBhvr>
                                    </p:animEffect>
                                  </p:childTnLst>
                                </p:cTn>
                              </p:par>
                            </p:childTnLst>
                          </p:cTn>
                        </p:par>
                        <p:par>
                          <p:cTn id="124" fill="hold">
                            <p:stCondLst>
                              <p:cond delay="15000"/>
                            </p:stCondLst>
                            <p:childTnLst>
                              <p:par>
                                <p:cTn id="125" presetID="10" presetClass="entr" presetSubtype="0" fill="hold" nodeType="afterEffect">
                                  <p:stCondLst>
                                    <p:cond delay="0"/>
                                  </p:stCondLst>
                                  <p:childTnLst>
                                    <p:set>
                                      <p:cBhvr>
                                        <p:cTn id="126" dur="1" fill="hold">
                                          <p:stCondLst>
                                            <p:cond delay="0"/>
                                          </p:stCondLst>
                                        </p:cTn>
                                        <p:tgtEl>
                                          <p:spTgt spid="109"/>
                                        </p:tgtEl>
                                        <p:attrNameLst>
                                          <p:attrName>style.visibility</p:attrName>
                                        </p:attrNameLst>
                                      </p:cBhvr>
                                      <p:to>
                                        <p:strVal val="visible"/>
                                      </p:to>
                                    </p:set>
                                    <p:animEffect transition="in" filter="fade">
                                      <p:cBhvr>
                                        <p:cTn id="127" dur="500"/>
                                        <p:tgtEl>
                                          <p:spTgt spid="109"/>
                                        </p:tgtEl>
                                      </p:cBhvr>
                                    </p:animEffect>
                                  </p:childTnLst>
                                </p:cTn>
                              </p:par>
                            </p:childTnLst>
                          </p:cTn>
                        </p:par>
                        <p:par>
                          <p:cTn id="128" fill="hold">
                            <p:stCondLst>
                              <p:cond delay="15500"/>
                            </p:stCondLst>
                            <p:childTnLst>
                              <p:par>
                                <p:cTn id="129" presetID="10" presetClass="entr" presetSubtype="0" fill="hold" nodeType="afterEffect">
                                  <p:stCondLst>
                                    <p:cond delay="0"/>
                                  </p:stCondLst>
                                  <p:childTnLst>
                                    <p:set>
                                      <p:cBhvr>
                                        <p:cTn id="130" dur="1" fill="hold">
                                          <p:stCondLst>
                                            <p:cond delay="0"/>
                                          </p:stCondLst>
                                        </p:cTn>
                                        <p:tgtEl>
                                          <p:spTgt spid="111"/>
                                        </p:tgtEl>
                                        <p:attrNameLst>
                                          <p:attrName>style.visibility</p:attrName>
                                        </p:attrNameLst>
                                      </p:cBhvr>
                                      <p:to>
                                        <p:strVal val="visible"/>
                                      </p:to>
                                    </p:set>
                                    <p:animEffect transition="in" filter="fade">
                                      <p:cBhvr>
                                        <p:cTn id="131" dur="500"/>
                                        <p:tgtEl>
                                          <p:spTgt spid="111"/>
                                        </p:tgtEl>
                                      </p:cBhvr>
                                    </p:animEffect>
                                  </p:childTnLst>
                                </p:cTn>
                              </p:par>
                            </p:childTnLst>
                          </p:cTn>
                        </p:par>
                        <p:par>
                          <p:cTn id="132" fill="hold">
                            <p:stCondLst>
                              <p:cond delay="16000"/>
                            </p:stCondLst>
                            <p:childTnLst>
                              <p:par>
                                <p:cTn id="133" presetID="10" presetClass="entr" presetSubtype="0" fill="hold" nodeType="afterEffect">
                                  <p:stCondLst>
                                    <p:cond delay="0"/>
                                  </p:stCondLst>
                                  <p:childTnLst>
                                    <p:set>
                                      <p:cBhvr>
                                        <p:cTn id="134" dur="1" fill="hold">
                                          <p:stCondLst>
                                            <p:cond delay="0"/>
                                          </p:stCondLst>
                                        </p:cTn>
                                        <p:tgtEl>
                                          <p:spTgt spid="106"/>
                                        </p:tgtEl>
                                        <p:attrNameLst>
                                          <p:attrName>style.visibility</p:attrName>
                                        </p:attrNameLst>
                                      </p:cBhvr>
                                      <p:to>
                                        <p:strVal val="visible"/>
                                      </p:to>
                                    </p:set>
                                    <p:animEffect transition="in" filter="fade">
                                      <p:cBhvr>
                                        <p:cTn id="135" dur="500"/>
                                        <p:tgtEl>
                                          <p:spTgt spid="106"/>
                                        </p:tgtEl>
                                      </p:cBhvr>
                                    </p:animEffect>
                                  </p:childTnLst>
                                </p:cTn>
                              </p:par>
                            </p:childTnLst>
                          </p:cTn>
                        </p:par>
                        <p:par>
                          <p:cTn id="136" fill="hold">
                            <p:stCondLst>
                              <p:cond delay="16500"/>
                            </p:stCondLst>
                            <p:childTnLst>
                              <p:par>
                                <p:cTn id="137" presetID="10" presetClass="entr" presetSubtype="0" fill="hold" grpId="0" nodeType="afterEffect">
                                  <p:stCondLst>
                                    <p:cond delay="0"/>
                                  </p:stCondLst>
                                  <p:childTnLst>
                                    <p:set>
                                      <p:cBhvr>
                                        <p:cTn id="138" dur="1" fill="hold">
                                          <p:stCondLst>
                                            <p:cond delay="0"/>
                                          </p:stCondLst>
                                        </p:cTn>
                                        <p:tgtEl>
                                          <p:spTgt spid="83"/>
                                        </p:tgtEl>
                                        <p:attrNameLst>
                                          <p:attrName>style.visibility</p:attrName>
                                        </p:attrNameLst>
                                      </p:cBhvr>
                                      <p:to>
                                        <p:strVal val="visible"/>
                                      </p:to>
                                    </p:set>
                                    <p:animEffect transition="in" filter="fade">
                                      <p:cBhvr>
                                        <p:cTn id="139" dur="500"/>
                                        <p:tgtEl>
                                          <p:spTgt spid="83"/>
                                        </p:tgtEl>
                                      </p:cBhvr>
                                    </p:animEffect>
                                  </p:childTnLst>
                                </p:cTn>
                              </p:par>
                            </p:childTnLst>
                          </p:cTn>
                        </p:par>
                        <p:par>
                          <p:cTn id="140" fill="hold">
                            <p:stCondLst>
                              <p:cond delay="17000"/>
                            </p:stCondLst>
                            <p:childTnLst>
                              <p:par>
                                <p:cTn id="141" presetID="10" presetClass="entr" presetSubtype="0" fill="hold" nodeType="afterEffect">
                                  <p:stCondLst>
                                    <p:cond delay="0"/>
                                  </p:stCondLst>
                                  <p:childTnLst>
                                    <p:set>
                                      <p:cBhvr>
                                        <p:cTn id="142" dur="1" fill="hold">
                                          <p:stCondLst>
                                            <p:cond delay="0"/>
                                          </p:stCondLst>
                                        </p:cTn>
                                        <p:tgtEl>
                                          <p:spTgt spid="24"/>
                                        </p:tgtEl>
                                        <p:attrNameLst>
                                          <p:attrName>style.visibility</p:attrName>
                                        </p:attrNameLst>
                                      </p:cBhvr>
                                      <p:to>
                                        <p:strVal val="visible"/>
                                      </p:to>
                                    </p:set>
                                    <p:animEffect transition="in" filter="fade">
                                      <p:cBhvr>
                                        <p:cTn id="143" dur="500"/>
                                        <p:tgtEl>
                                          <p:spTgt spid="24"/>
                                        </p:tgtEl>
                                      </p:cBhvr>
                                    </p:animEffect>
                                  </p:childTnLst>
                                </p:cTn>
                              </p:par>
                            </p:childTnLst>
                          </p:cTn>
                        </p:par>
                        <p:par>
                          <p:cTn id="144" fill="hold">
                            <p:stCondLst>
                              <p:cond delay="17500"/>
                            </p:stCondLst>
                            <p:childTnLst>
                              <p:par>
                                <p:cTn id="145" presetID="10" presetClass="entr" presetSubtype="0" fill="hold" nodeType="afterEffect">
                                  <p:stCondLst>
                                    <p:cond delay="0"/>
                                  </p:stCondLst>
                                  <p:childTnLst>
                                    <p:set>
                                      <p:cBhvr>
                                        <p:cTn id="146" dur="1" fill="hold">
                                          <p:stCondLst>
                                            <p:cond delay="0"/>
                                          </p:stCondLst>
                                        </p:cTn>
                                        <p:tgtEl>
                                          <p:spTgt spid="77"/>
                                        </p:tgtEl>
                                        <p:attrNameLst>
                                          <p:attrName>style.visibility</p:attrName>
                                        </p:attrNameLst>
                                      </p:cBhvr>
                                      <p:to>
                                        <p:strVal val="visible"/>
                                      </p:to>
                                    </p:set>
                                    <p:animEffect transition="in" filter="fade">
                                      <p:cBhvr>
                                        <p:cTn id="147" dur="500"/>
                                        <p:tgtEl>
                                          <p:spTgt spid="77"/>
                                        </p:tgtEl>
                                      </p:cBhvr>
                                    </p:animEffect>
                                  </p:childTnLst>
                                </p:cTn>
                              </p:par>
                            </p:childTnLst>
                          </p:cTn>
                        </p:par>
                        <p:par>
                          <p:cTn id="148" fill="hold">
                            <p:stCondLst>
                              <p:cond delay="18000"/>
                            </p:stCondLst>
                            <p:childTnLst>
                              <p:par>
                                <p:cTn id="149" presetID="10" presetClass="entr" presetSubtype="0" fill="hold" nodeType="afterEffect">
                                  <p:stCondLst>
                                    <p:cond delay="0"/>
                                  </p:stCondLst>
                                  <p:childTnLst>
                                    <p:set>
                                      <p:cBhvr>
                                        <p:cTn id="150" dur="1" fill="hold">
                                          <p:stCondLst>
                                            <p:cond delay="0"/>
                                          </p:stCondLst>
                                        </p:cTn>
                                        <p:tgtEl>
                                          <p:spTgt spid="65"/>
                                        </p:tgtEl>
                                        <p:attrNameLst>
                                          <p:attrName>style.visibility</p:attrName>
                                        </p:attrNameLst>
                                      </p:cBhvr>
                                      <p:to>
                                        <p:strVal val="visible"/>
                                      </p:to>
                                    </p:set>
                                    <p:animEffect transition="in" filter="fade">
                                      <p:cBhvr>
                                        <p:cTn id="151" dur="500"/>
                                        <p:tgtEl>
                                          <p:spTgt spid="65"/>
                                        </p:tgtEl>
                                      </p:cBhvr>
                                    </p:animEffect>
                                  </p:childTnLst>
                                </p:cTn>
                              </p:par>
                            </p:childTnLst>
                          </p:cTn>
                        </p:par>
                        <p:par>
                          <p:cTn id="152" fill="hold">
                            <p:stCondLst>
                              <p:cond delay="18500"/>
                            </p:stCondLst>
                            <p:childTnLst>
                              <p:par>
                                <p:cTn id="153" presetID="10" presetClass="entr" presetSubtype="0" fill="hold" nodeType="afterEffect">
                                  <p:stCondLst>
                                    <p:cond delay="0"/>
                                  </p:stCondLst>
                                  <p:childTnLst>
                                    <p:set>
                                      <p:cBhvr>
                                        <p:cTn id="154" dur="1" fill="hold">
                                          <p:stCondLst>
                                            <p:cond delay="0"/>
                                          </p:stCondLst>
                                        </p:cTn>
                                        <p:tgtEl>
                                          <p:spTgt spid="100"/>
                                        </p:tgtEl>
                                        <p:attrNameLst>
                                          <p:attrName>style.visibility</p:attrName>
                                        </p:attrNameLst>
                                      </p:cBhvr>
                                      <p:to>
                                        <p:strVal val="visible"/>
                                      </p:to>
                                    </p:set>
                                    <p:animEffect transition="in" filter="fade">
                                      <p:cBhvr>
                                        <p:cTn id="155" dur="500"/>
                                        <p:tgtEl>
                                          <p:spTgt spid="100"/>
                                        </p:tgtEl>
                                      </p:cBhvr>
                                    </p:animEffect>
                                  </p:childTnLst>
                                </p:cTn>
                              </p:par>
                            </p:childTnLst>
                          </p:cTn>
                        </p:par>
                        <p:par>
                          <p:cTn id="156" fill="hold">
                            <p:stCondLst>
                              <p:cond delay="19000"/>
                            </p:stCondLst>
                            <p:childTnLst>
                              <p:par>
                                <p:cTn id="157" presetID="10" presetClass="entr" presetSubtype="0" fill="hold" nodeType="afterEffect">
                                  <p:stCondLst>
                                    <p:cond delay="0"/>
                                  </p:stCondLst>
                                  <p:childTnLst>
                                    <p:set>
                                      <p:cBhvr>
                                        <p:cTn id="158" dur="1" fill="hold">
                                          <p:stCondLst>
                                            <p:cond delay="0"/>
                                          </p:stCondLst>
                                        </p:cTn>
                                        <p:tgtEl>
                                          <p:spTgt spid="98"/>
                                        </p:tgtEl>
                                        <p:attrNameLst>
                                          <p:attrName>style.visibility</p:attrName>
                                        </p:attrNameLst>
                                      </p:cBhvr>
                                      <p:to>
                                        <p:strVal val="visible"/>
                                      </p:to>
                                    </p:set>
                                    <p:animEffect transition="in" filter="fade">
                                      <p:cBhvr>
                                        <p:cTn id="159" dur="500"/>
                                        <p:tgtEl>
                                          <p:spTgt spid="98"/>
                                        </p:tgtEl>
                                      </p:cBhvr>
                                    </p:animEffect>
                                  </p:childTnLst>
                                </p:cTn>
                              </p:par>
                            </p:childTnLst>
                          </p:cTn>
                        </p:par>
                      </p:childTnLst>
                    </p:cTn>
                  </p:par>
                  <p:par>
                    <p:cTn id="160" fill="hold">
                      <p:stCondLst>
                        <p:cond delay="indefinite"/>
                      </p:stCondLst>
                      <p:childTnLst>
                        <p:par>
                          <p:cTn id="161" fill="hold">
                            <p:stCondLst>
                              <p:cond delay="0"/>
                            </p:stCondLst>
                            <p:childTnLst>
                              <p:par>
                                <p:cTn id="162" presetID="10" presetClass="entr" presetSubtype="0" fill="hold" grpId="0" nodeType="clickEffect">
                                  <p:stCondLst>
                                    <p:cond delay="0"/>
                                  </p:stCondLst>
                                  <p:childTnLst>
                                    <p:set>
                                      <p:cBhvr>
                                        <p:cTn id="163" dur="1" fill="hold">
                                          <p:stCondLst>
                                            <p:cond delay="0"/>
                                          </p:stCondLst>
                                        </p:cTn>
                                        <p:tgtEl>
                                          <p:spTgt spid="115"/>
                                        </p:tgtEl>
                                        <p:attrNameLst>
                                          <p:attrName>style.visibility</p:attrName>
                                        </p:attrNameLst>
                                      </p:cBhvr>
                                      <p:to>
                                        <p:strVal val="visible"/>
                                      </p:to>
                                    </p:set>
                                    <p:animEffect transition="in" filter="fade">
                                      <p:cBhvr>
                                        <p:cTn id="164" dur="500"/>
                                        <p:tgtEl>
                                          <p:spTgt spid="115"/>
                                        </p:tgtEl>
                                      </p:cBhvr>
                                    </p:animEffect>
                                  </p:childTnLst>
                                </p:cTn>
                              </p:par>
                              <p:par>
                                <p:cTn id="165" presetID="10" presetClass="entr" presetSubtype="0" fill="hold" grpId="0" nodeType="withEffect">
                                  <p:stCondLst>
                                    <p:cond delay="0"/>
                                  </p:stCondLst>
                                  <p:childTnLst>
                                    <p:set>
                                      <p:cBhvr>
                                        <p:cTn id="166" dur="1" fill="hold">
                                          <p:stCondLst>
                                            <p:cond delay="0"/>
                                          </p:stCondLst>
                                        </p:cTn>
                                        <p:tgtEl>
                                          <p:spTgt spid="116"/>
                                        </p:tgtEl>
                                        <p:attrNameLst>
                                          <p:attrName>style.visibility</p:attrName>
                                        </p:attrNameLst>
                                      </p:cBhvr>
                                      <p:to>
                                        <p:strVal val="visible"/>
                                      </p:to>
                                    </p:set>
                                    <p:animEffect transition="in" filter="fade">
                                      <p:cBhvr>
                                        <p:cTn id="167" dur="500"/>
                                        <p:tgtEl>
                                          <p:spTgt spid="116"/>
                                        </p:tgtEl>
                                      </p:cBhvr>
                                    </p:animEffect>
                                  </p:childTnLst>
                                </p:cTn>
                              </p:par>
                            </p:childTnLst>
                          </p:cTn>
                        </p:par>
                      </p:childTnLst>
                    </p:cTn>
                  </p:par>
                  <p:par>
                    <p:cTn id="168" fill="hold">
                      <p:stCondLst>
                        <p:cond delay="indefinite"/>
                      </p:stCondLst>
                      <p:childTnLst>
                        <p:par>
                          <p:cTn id="169" fill="hold">
                            <p:stCondLst>
                              <p:cond delay="0"/>
                            </p:stCondLst>
                            <p:childTnLst>
                              <p:par>
                                <p:cTn id="170" presetID="10" presetClass="entr" presetSubtype="0" fill="hold" nodeType="clickEffect">
                                  <p:stCondLst>
                                    <p:cond delay="0"/>
                                  </p:stCondLst>
                                  <p:childTnLst>
                                    <p:set>
                                      <p:cBhvr>
                                        <p:cTn id="171" dur="1" fill="hold">
                                          <p:stCondLst>
                                            <p:cond delay="0"/>
                                          </p:stCondLst>
                                        </p:cTn>
                                        <p:tgtEl>
                                          <p:spTgt spid="112"/>
                                        </p:tgtEl>
                                        <p:attrNameLst>
                                          <p:attrName>style.visibility</p:attrName>
                                        </p:attrNameLst>
                                      </p:cBhvr>
                                      <p:to>
                                        <p:strVal val="visible"/>
                                      </p:to>
                                    </p:set>
                                    <p:animEffect transition="in" filter="fade">
                                      <p:cBhvr>
                                        <p:cTn id="172"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30" grpId="0" animBg="1"/>
      <p:bldP spid="33" grpId="0" animBg="1"/>
      <p:bldP spid="35" grpId="0" animBg="1"/>
      <p:bldP spid="38" grpId="0" animBg="1"/>
      <p:bldP spid="40" grpId="0" animBg="1"/>
      <p:bldP spid="42" grpId="0" animBg="1"/>
      <p:bldP spid="78" grpId="0" animBg="1"/>
      <p:bldP spid="79" grpId="0" animBg="1"/>
      <p:bldP spid="80" grpId="0" animBg="1"/>
      <p:bldP spid="81" grpId="0" animBg="1"/>
      <p:bldP spid="82" grpId="0" animBg="1"/>
      <p:bldP spid="83" grpId="0" animBg="1"/>
      <p:bldP spid="115" grpId="0" animBg="1"/>
      <p:bldP spid="11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006690D-D089-447D-8439-55F2979C7CAC}" type="slidenum">
              <a:rPr lang="en-CA" smtClean="0"/>
              <a:t>24</a:t>
            </a:fld>
            <a:endParaRPr lang="en-CA"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6017" y="2091330"/>
            <a:ext cx="6275853" cy="3395134"/>
          </a:xfrm>
          <a:prstGeom prst="rect">
            <a:avLst/>
          </a:prstGeom>
        </p:spPr>
      </p:pic>
      <p:pic>
        <p:nvPicPr>
          <p:cNvPr id="4" name="Picture 3"/>
          <p:cNvPicPr>
            <a:picLocks noChangeAspect="1"/>
          </p:cNvPicPr>
          <p:nvPr/>
        </p:nvPicPr>
        <p:blipFill>
          <a:blip r:embed="rId3"/>
          <a:stretch>
            <a:fillRect/>
          </a:stretch>
        </p:blipFill>
        <p:spPr>
          <a:xfrm rot="3103800">
            <a:off x="8722319" y="5195241"/>
            <a:ext cx="726123" cy="479241"/>
          </a:xfrm>
          <a:prstGeom prst="rect">
            <a:avLst/>
          </a:prstGeom>
        </p:spPr>
      </p:pic>
      <p:pic>
        <p:nvPicPr>
          <p:cNvPr id="5" name="Picture 4"/>
          <p:cNvPicPr>
            <a:picLocks noChangeAspect="1"/>
          </p:cNvPicPr>
          <p:nvPr/>
        </p:nvPicPr>
        <p:blipFill>
          <a:blip r:embed="rId3"/>
          <a:stretch>
            <a:fillRect/>
          </a:stretch>
        </p:blipFill>
        <p:spPr>
          <a:xfrm rot="6890604">
            <a:off x="4200506" y="5475782"/>
            <a:ext cx="726123" cy="479241"/>
          </a:xfrm>
          <a:prstGeom prst="rect">
            <a:avLst/>
          </a:prstGeom>
        </p:spPr>
      </p:pic>
      <p:pic>
        <p:nvPicPr>
          <p:cNvPr id="6" name="Picture 5"/>
          <p:cNvPicPr>
            <a:picLocks noChangeAspect="1"/>
          </p:cNvPicPr>
          <p:nvPr/>
        </p:nvPicPr>
        <p:blipFill>
          <a:blip r:embed="rId3"/>
          <a:stretch>
            <a:fillRect/>
          </a:stretch>
        </p:blipFill>
        <p:spPr>
          <a:xfrm rot="19533327">
            <a:off x="4393722" y="3801761"/>
            <a:ext cx="726123" cy="479241"/>
          </a:xfrm>
          <a:prstGeom prst="rect">
            <a:avLst/>
          </a:prstGeom>
        </p:spPr>
      </p:pic>
      <p:pic>
        <p:nvPicPr>
          <p:cNvPr id="7" name="Picture 6"/>
          <p:cNvPicPr>
            <a:picLocks noChangeAspect="1"/>
          </p:cNvPicPr>
          <p:nvPr/>
        </p:nvPicPr>
        <p:blipFill>
          <a:blip r:embed="rId3"/>
          <a:stretch>
            <a:fillRect/>
          </a:stretch>
        </p:blipFill>
        <p:spPr>
          <a:xfrm rot="21196097">
            <a:off x="7920677" y="3118274"/>
            <a:ext cx="726123" cy="479241"/>
          </a:xfrm>
          <a:prstGeom prst="rect">
            <a:avLst/>
          </a:prstGeom>
        </p:spPr>
      </p:pic>
      <p:pic>
        <p:nvPicPr>
          <p:cNvPr id="9" name="Picture 8"/>
          <p:cNvPicPr>
            <a:picLocks noChangeAspect="1"/>
          </p:cNvPicPr>
          <p:nvPr/>
        </p:nvPicPr>
        <p:blipFill>
          <a:blip r:embed="rId4"/>
          <a:stretch>
            <a:fillRect/>
          </a:stretch>
        </p:blipFill>
        <p:spPr>
          <a:xfrm rot="12300269">
            <a:off x="1617781" y="3764205"/>
            <a:ext cx="1483970" cy="968985"/>
          </a:xfrm>
          <a:prstGeom prst="rect">
            <a:avLst/>
          </a:prstGeom>
        </p:spPr>
      </p:pic>
      <p:pic>
        <p:nvPicPr>
          <p:cNvPr id="10" name="Picture 9"/>
          <p:cNvPicPr>
            <a:picLocks noChangeAspect="1"/>
          </p:cNvPicPr>
          <p:nvPr/>
        </p:nvPicPr>
        <p:blipFill>
          <a:blip r:embed="rId5"/>
          <a:stretch>
            <a:fillRect/>
          </a:stretch>
        </p:blipFill>
        <p:spPr>
          <a:xfrm rot="2454934">
            <a:off x="3397638" y="1340328"/>
            <a:ext cx="1974487" cy="1192644"/>
          </a:xfrm>
          <a:prstGeom prst="rect">
            <a:avLst/>
          </a:prstGeom>
        </p:spPr>
      </p:pic>
      <p:sp>
        <p:nvSpPr>
          <p:cNvPr id="8" name="TextBox 7"/>
          <p:cNvSpPr txBox="1"/>
          <p:nvPr/>
        </p:nvSpPr>
        <p:spPr>
          <a:xfrm>
            <a:off x="2061883" y="5862596"/>
            <a:ext cx="8426824" cy="584775"/>
          </a:xfrm>
          <a:prstGeom prst="rect">
            <a:avLst/>
          </a:prstGeom>
          <a:noFill/>
        </p:spPr>
        <p:txBody>
          <a:bodyPr wrap="square" rtlCol="0">
            <a:spAutoFit/>
          </a:bodyPr>
          <a:lstStyle/>
          <a:p>
            <a:r>
              <a:rPr lang="en-CA" sz="3200" b="1" dirty="0" smtClean="0">
                <a:latin typeface="Calibri" panose="020F0502020204030204" pitchFamily="34" charset="0"/>
                <a:cs typeface="Calibri" panose="020F0502020204030204" pitchFamily="34" charset="0"/>
              </a:rPr>
              <a:t>Hierarchical change management is an </a:t>
            </a:r>
            <a:r>
              <a:rPr lang="en-CA" sz="3200" b="1" i="1" dirty="0" smtClean="0">
                <a:latin typeface="Calibri" panose="020F0502020204030204" pitchFamily="34" charset="0"/>
                <a:cs typeface="Calibri" panose="020F0502020204030204" pitchFamily="34" charset="0"/>
              </a:rPr>
              <a:t>EVENT</a:t>
            </a:r>
            <a:endParaRPr lang="en-CA" sz="3200" b="1" i="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15039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006690D-D089-447D-8439-55F2979C7CAC}" type="slidenum">
              <a:rPr lang="en-CA" smtClean="0"/>
              <a:t>25</a:t>
            </a:fld>
            <a:endParaRPr lang="en-CA"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0211" y="3320716"/>
            <a:ext cx="3874298" cy="2095932"/>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54284" y="2903251"/>
            <a:ext cx="3999163" cy="2574008"/>
          </a:xfrm>
          <a:prstGeom prst="rect">
            <a:avLst/>
          </a:prstGeom>
        </p:spPr>
      </p:pic>
      <p:sp>
        <p:nvSpPr>
          <p:cNvPr id="5" name="TextBox 4"/>
          <p:cNvSpPr txBox="1"/>
          <p:nvPr/>
        </p:nvSpPr>
        <p:spPr>
          <a:xfrm>
            <a:off x="3099334" y="712270"/>
            <a:ext cx="6766560" cy="769441"/>
          </a:xfrm>
          <a:prstGeom prst="rect">
            <a:avLst/>
          </a:prstGeom>
          <a:noFill/>
        </p:spPr>
        <p:txBody>
          <a:bodyPr wrap="square" rtlCol="0">
            <a:spAutoFit/>
          </a:bodyPr>
          <a:lstStyle/>
          <a:p>
            <a:r>
              <a:rPr lang="en-US" sz="4400" b="1" dirty="0" smtClean="0">
                <a:latin typeface="Calibri" panose="020F0502020204030204" pitchFamily="34" charset="0"/>
              </a:rPr>
              <a:t>Dual Operating Systems</a:t>
            </a:r>
            <a:endParaRPr lang="en-US" sz="4400" b="1" dirty="0">
              <a:latin typeface="Calibri" panose="020F0502020204030204" pitchFamily="34" charset="0"/>
            </a:endParaRPr>
          </a:p>
        </p:txBody>
      </p:sp>
      <p:sp>
        <p:nvSpPr>
          <p:cNvPr id="6" name="TextBox 5"/>
          <p:cNvSpPr txBox="1"/>
          <p:nvPr/>
        </p:nvSpPr>
        <p:spPr>
          <a:xfrm>
            <a:off x="961294" y="2380031"/>
            <a:ext cx="3985846" cy="523220"/>
          </a:xfrm>
          <a:prstGeom prst="rect">
            <a:avLst/>
          </a:prstGeom>
          <a:noFill/>
        </p:spPr>
        <p:txBody>
          <a:bodyPr wrap="square" rtlCol="0">
            <a:spAutoFit/>
          </a:bodyPr>
          <a:lstStyle/>
          <a:p>
            <a:r>
              <a:rPr lang="en-US" sz="2800" b="1" dirty="0" smtClean="0">
                <a:latin typeface="Calibri" panose="020F0502020204030204" pitchFamily="34" charset="0"/>
              </a:rPr>
              <a:t>Management Hierarchy</a:t>
            </a:r>
            <a:endParaRPr lang="en-US" sz="2800" b="1" dirty="0">
              <a:latin typeface="Calibri" panose="020F0502020204030204" pitchFamily="34" charset="0"/>
            </a:endParaRPr>
          </a:p>
        </p:txBody>
      </p:sp>
      <p:sp>
        <p:nvSpPr>
          <p:cNvPr id="7" name="TextBox 6"/>
          <p:cNvSpPr txBox="1"/>
          <p:nvPr/>
        </p:nvSpPr>
        <p:spPr>
          <a:xfrm>
            <a:off x="7854461" y="2380031"/>
            <a:ext cx="4478215" cy="523220"/>
          </a:xfrm>
          <a:prstGeom prst="rect">
            <a:avLst/>
          </a:prstGeom>
          <a:noFill/>
        </p:spPr>
        <p:txBody>
          <a:bodyPr wrap="square" rtlCol="0">
            <a:spAutoFit/>
          </a:bodyPr>
          <a:lstStyle/>
          <a:p>
            <a:r>
              <a:rPr lang="en-US" sz="2800" b="1" dirty="0" smtClean="0">
                <a:latin typeface="Calibri" panose="020F0502020204030204" pitchFamily="34" charset="0"/>
              </a:rPr>
              <a:t>Strategy Network</a:t>
            </a:r>
            <a:endParaRPr lang="en-US" sz="2800" b="1" dirty="0">
              <a:latin typeface="Calibri" panose="020F0502020204030204" pitchFamily="34" charset="0"/>
            </a:endParaRPr>
          </a:p>
        </p:txBody>
      </p:sp>
      <p:sp>
        <p:nvSpPr>
          <p:cNvPr id="8" name="TextBox 7"/>
          <p:cNvSpPr txBox="1"/>
          <p:nvPr/>
        </p:nvSpPr>
        <p:spPr>
          <a:xfrm>
            <a:off x="5146431" y="3106615"/>
            <a:ext cx="1724121" cy="1200329"/>
          </a:xfrm>
          <a:prstGeom prst="rect">
            <a:avLst/>
          </a:prstGeom>
          <a:noFill/>
        </p:spPr>
        <p:txBody>
          <a:bodyPr wrap="square" rtlCol="0">
            <a:spAutoFit/>
          </a:bodyPr>
          <a:lstStyle/>
          <a:p>
            <a:pPr algn="ctr"/>
            <a:r>
              <a:rPr lang="en-US" b="1" dirty="0" smtClean="0">
                <a:latin typeface="Calibri" panose="020F0502020204030204" pitchFamily="34" charset="0"/>
              </a:rPr>
              <a:t>Not </a:t>
            </a:r>
          </a:p>
          <a:p>
            <a:pPr algn="ctr"/>
            <a:r>
              <a:rPr lang="en-US" b="1" dirty="0" smtClean="0">
                <a:latin typeface="Calibri" panose="020F0502020204030204" pitchFamily="34" charset="0"/>
              </a:rPr>
              <a:t>EITHER / OR rather </a:t>
            </a:r>
          </a:p>
          <a:p>
            <a:pPr algn="ctr"/>
            <a:r>
              <a:rPr lang="en-US" b="1" dirty="0" smtClean="0">
                <a:latin typeface="Calibri" panose="020F0502020204030204" pitchFamily="34" charset="0"/>
              </a:rPr>
              <a:t>BOTH / AND</a:t>
            </a:r>
            <a:endParaRPr lang="en-US" b="1" dirty="0">
              <a:latin typeface="Calibri" panose="020F0502020204030204" pitchFamily="34" charset="0"/>
            </a:endParaRPr>
          </a:p>
        </p:txBody>
      </p:sp>
    </p:spTree>
    <p:extLst>
      <p:ext uri="{BB962C8B-B14F-4D97-AF65-F5344CB8AC3E}">
        <p14:creationId xmlns:p14="http://schemas.microsoft.com/office/powerpoint/2010/main" val="3994952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006690D-D089-447D-8439-55F2979C7CAC}" type="slidenum">
              <a:rPr lang="en-CA" smtClean="0"/>
              <a:t>26</a:t>
            </a:fld>
            <a:endParaRPr lang="en-CA" dirty="0"/>
          </a:p>
        </p:txBody>
      </p:sp>
      <p:sp>
        <p:nvSpPr>
          <p:cNvPr id="3" name="TextBox 2"/>
          <p:cNvSpPr txBox="1"/>
          <p:nvPr/>
        </p:nvSpPr>
        <p:spPr>
          <a:xfrm>
            <a:off x="1590261" y="1769165"/>
            <a:ext cx="9044609" cy="3539430"/>
          </a:xfrm>
          <a:prstGeom prst="rect">
            <a:avLst/>
          </a:prstGeom>
          <a:noFill/>
        </p:spPr>
        <p:txBody>
          <a:bodyPr wrap="square" rtlCol="0">
            <a:spAutoFit/>
          </a:bodyPr>
          <a:lstStyle/>
          <a:p>
            <a:r>
              <a:rPr lang="en-CA" sz="2800" dirty="0" smtClean="0">
                <a:latin typeface="Calibri" panose="020F0502020204030204" pitchFamily="34" charset="0"/>
                <a:cs typeface="Calibri" panose="020F0502020204030204" pitchFamily="34" charset="0"/>
              </a:rPr>
              <a:t>“… </a:t>
            </a:r>
            <a:r>
              <a:rPr lang="en-CA" sz="2800" dirty="0" smtClean="0">
                <a:solidFill>
                  <a:srgbClr val="FF0000"/>
                </a:solidFill>
                <a:latin typeface="Calibri" panose="020F0502020204030204" pitchFamily="34" charset="0"/>
                <a:cs typeface="Calibri" panose="020F0502020204030204" pitchFamily="34" charset="0"/>
              </a:rPr>
              <a:t>existing structures and processes </a:t>
            </a:r>
            <a:r>
              <a:rPr lang="en-CA" sz="2800" dirty="0" smtClean="0">
                <a:latin typeface="Calibri" panose="020F0502020204030204" pitchFamily="34" charset="0"/>
                <a:cs typeface="Calibri" panose="020F0502020204030204" pitchFamily="34" charset="0"/>
              </a:rPr>
              <a:t>that together form an organization’s operating system need an additional element to address the challenges produced by mounting complexity and rapid change. The solution is a second operating system, devoted to the design and implementation of strategy, that uses agile, </a:t>
            </a:r>
            <a:r>
              <a:rPr lang="en-CA" sz="2800" dirty="0" smtClean="0">
                <a:solidFill>
                  <a:srgbClr val="FF0000"/>
                </a:solidFill>
                <a:latin typeface="Calibri" panose="020F0502020204030204" pitchFamily="34" charset="0"/>
                <a:cs typeface="Calibri" panose="020F0502020204030204" pitchFamily="34" charset="0"/>
              </a:rPr>
              <a:t>network-like structures </a:t>
            </a:r>
            <a:r>
              <a:rPr lang="en-CA" sz="2800" dirty="0" smtClean="0">
                <a:latin typeface="Calibri" panose="020F0502020204030204" pitchFamily="34" charset="0"/>
                <a:cs typeface="Calibri" panose="020F0502020204030204" pitchFamily="34" charset="0"/>
              </a:rPr>
              <a:t>and a very different set of processes.”</a:t>
            </a:r>
          </a:p>
          <a:p>
            <a:pPr algn="r"/>
            <a:r>
              <a:rPr lang="en-CA" sz="2400" dirty="0" smtClean="0">
                <a:latin typeface="Calibri" panose="020F0502020204030204" pitchFamily="34" charset="0"/>
                <a:cs typeface="Calibri" panose="020F0502020204030204" pitchFamily="34" charset="0"/>
              </a:rPr>
              <a:t>John Kotter (HBR 2012)</a:t>
            </a:r>
            <a:endParaRPr lang="en-CA"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375151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006690D-D089-447D-8439-55F2979C7CAC}" type="slidenum">
              <a:rPr lang="en-CA" smtClean="0"/>
              <a:t>27</a:t>
            </a:fld>
            <a:endParaRPr lang="en-CA"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85582" y="1757433"/>
            <a:ext cx="2026172" cy="1096126"/>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44856" y="1554439"/>
            <a:ext cx="1797955" cy="1157229"/>
          </a:xfrm>
          <a:prstGeom prst="rect">
            <a:avLst/>
          </a:prstGeom>
        </p:spPr>
      </p:pic>
      <p:sp>
        <p:nvSpPr>
          <p:cNvPr id="5" name="TextBox 4"/>
          <p:cNvSpPr txBox="1"/>
          <p:nvPr/>
        </p:nvSpPr>
        <p:spPr>
          <a:xfrm>
            <a:off x="3042184" y="571853"/>
            <a:ext cx="6766560" cy="769441"/>
          </a:xfrm>
          <a:prstGeom prst="rect">
            <a:avLst/>
          </a:prstGeom>
          <a:noFill/>
        </p:spPr>
        <p:txBody>
          <a:bodyPr wrap="square" rtlCol="0">
            <a:spAutoFit/>
          </a:bodyPr>
          <a:lstStyle/>
          <a:p>
            <a:r>
              <a:rPr lang="en-US" sz="4400" b="1" dirty="0" smtClean="0">
                <a:latin typeface="Calibri" panose="020F0502020204030204" pitchFamily="34" charset="0"/>
              </a:rPr>
              <a:t>Dual Operating Systems</a:t>
            </a:r>
            <a:endParaRPr lang="en-US" sz="4400" b="1" dirty="0">
              <a:latin typeface="Calibri" panose="020F0502020204030204" pitchFamily="34" charset="0"/>
            </a:endParaRPr>
          </a:p>
        </p:txBody>
      </p:sp>
      <p:sp>
        <p:nvSpPr>
          <p:cNvPr id="6" name="TextBox 5"/>
          <p:cNvSpPr txBox="1"/>
          <p:nvPr/>
        </p:nvSpPr>
        <p:spPr>
          <a:xfrm>
            <a:off x="832340" y="1407651"/>
            <a:ext cx="3985846" cy="523220"/>
          </a:xfrm>
          <a:prstGeom prst="rect">
            <a:avLst/>
          </a:prstGeom>
          <a:noFill/>
        </p:spPr>
        <p:txBody>
          <a:bodyPr wrap="square" rtlCol="0">
            <a:spAutoFit/>
          </a:bodyPr>
          <a:lstStyle/>
          <a:p>
            <a:r>
              <a:rPr lang="en-US" sz="2800" b="1" dirty="0" smtClean="0">
                <a:latin typeface="Calibri" panose="020F0502020204030204" pitchFamily="34" charset="0"/>
              </a:rPr>
              <a:t>Management Hierarchy</a:t>
            </a:r>
            <a:endParaRPr lang="en-US" sz="2800" b="1" dirty="0">
              <a:latin typeface="Calibri" panose="020F0502020204030204" pitchFamily="34" charset="0"/>
            </a:endParaRPr>
          </a:p>
        </p:txBody>
      </p:sp>
      <p:sp>
        <p:nvSpPr>
          <p:cNvPr id="7" name="TextBox 6"/>
          <p:cNvSpPr txBox="1"/>
          <p:nvPr/>
        </p:nvSpPr>
        <p:spPr>
          <a:xfrm>
            <a:off x="6870552" y="1372747"/>
            <a:ext cx="4478215" cy="523220"/>
          </a:xfrm>
          <a:prstGeom prst="rect">
            <a:avLst/>
          </a:prstGeom>
          <a:noFill/>
        </p:spPr>
        <p:txBody>
          <a:bodyPr wrap="square" rtlCol="0">
            <a:spAutoFit/>
          </a:bodyPr>
          <a:lstStyle/>
          <a:p>
            <a:r>
              <a:rPr lang="en-US" sz="2800" b="1" dirty="0" smtClean="0">
                <a:latin typeface="Calibri" panose="020F0502020204030204" pitchFamily="34" charset="0"/>
              </a:rPr>
              <a:t>Strategy Network</a:t>
            </a:r>
            <a:endParaRPr lang="en-US" sz="2800" b="1" dirty="0">
              <a:latin typeface="Calibri" panose="020F0502020204030204" pitchFamily="34" charset="0"/>
            </a:endParaRPr>
          </a:p>
        </p:txBody>
      </p:sp>
      <p:sp>
        <p:nvSpPr>
          <p:cNvPr id="9" name="TextBox 8"/>
          <p:cNvSpPr txBox="1"/>
          <p:nvPr/>
        </p:nvSpPr>
        <p:spPr>
          <a:xfrm>
            <a:off x="844891" y="1919267"/>
            <a:ext cx="4067908" cy="4524315"/>
          </a:xfrm>
          <a:prstGeom prst="rect">
            <a:avLst/>
          </a:prstGeom>
          <a:noFill/>
        </p:spPr>
        <p:txBody>
          <a:bodyPr wrap="square" rtlCol="0">
            <a:spAutoFit/>
          </a:bodyPr>
          <a:lstStyle/>
          <a:p>
            <a:r>
              <a:rPr lang="en-US" b="1" dirty="0" smtClean="0">
                <a:latin typeface="Calibri" panose="020F0502020204030204" pitchFamily="34" charset="0"/>
              </a:rPr>
              <a:t>CHARACTERISTICS:</a:t>
            </a:r>
          </a:p>
          <a:p>
            <a:pPr marL="285750" indent="-285750">
              <a:buFont typeface="Wingdings" panose="05000000000000000000" pitchFamily="2" charset="2"/>
              <a:buChar char="§"/>
            </a:pPr>
            <a:r>
              <a:rPr lang="en-US" dirty="0" smtClean="0">
                <a:latin typeface="Calibri" panose="020F0502020204030204" pitchFamily="34" charset="0"/>
              </a:rPr>
              <a:t>Reliable, efficient, predictable</a:t>
            </a:r>
          </a:p>
          <a:p>
            <a:pPr marL="285750" indent="-285750">
              <a:buFont typeface="Wingdings" panose="05000000000000000000" pitchFamily="2" charset="2"/>
              <a:buChar char="§"/>
            </a:pPr>
            <a:r>
              <a:rPr lang="en-US" dirty="0" smtClean="0">
                <a:latin typeface="Calibri" panose="020F0502020204030204" pitchFamily="34" charset="0"/>
              </a:rPr>
              <a:t>Same people lead initiatives</a:t>
            </a:r>
          </a:p>
          <a:p>
            <a:pPr marL="285750" indent="-285750">
              <a:buFont typeface="Wingdings" panose="05000000000000000000" pitchFamily="2" charset="2"/>
              <a:buChar char="§"/>
            </a:pPr>
            <a:r>
              <a:rPr lang="en-US" dirty="0" smtClean="0">
                <a:latin typeface="Calibri" panose="020F0502020204030204" pitchFamily="34" charset="0"/>
              </a:rPr>
              <a:t>Communication silos</a:t>
            </a:r>
          </a:p>
          <a:p>
            <a:pPr marL="285750" indent="-285750">
              <a:buFont typeface="Wingdings" panose="05000000000000000000" pitchFamily="2" charset="2"/>
              <a:buChar char="§"/>
            </a:pPr>
            <a:r>
              <a:rPr lang="en-US" dirty="0" smtClean="0">
                <a:latin typeface="Calibri" panose="020F0502020204030204" pitchFamily="34" charset="0"/>
              </a:rPr>
              <a:t>Information flow slow up and down</a:t>
            </a:r>
          </a:p>
          <a:p>
            <a:pPr marL="285750" indent="-285750">
              <a:buFont typeface="Wingdings" panose="05000000000000000000" pitchFamily="2" charset="2"/>
              <a:buChar char="§"/>
            </a:pPr>
            <a:r>
              <a:rPr lang="en-US" dirty="0" smtClean="0">
                <a:latin typeface="Calibri" panose="020F0502020204030204" pitchFamily="34" charset="0"/>
              </a:rPr>
              <a:t>Chances not taken without permission</a:t>
            </a:r>
          </a:p>
          <a:p>
            <a:pPr marL="285750" indent="-285750">
              <a:buFont typeface="Wingdings" panose="05000000000000000000" pitchFamily="2" charset="2"/>
              <a:buChar char="§"/>
            </a:pPr>
            <a:r>
              <a:rPr lang="en-US" dirty="0" smtClean="0">
                <a:latin typeface="Calibri" panose="020F0502020204030204" pitchFamily="34" charset="0"/>
              </a:rPr>
              <a:t>Past success can build complacency and change resistance, status quo, comfort, power</a:t>
            </a:r>
          </a:p>
          <a:p>
            <a:pPr marL="285750" indent="-285750">
              <a:buFont typeface="Wingdings" panose="05000000000000000000" pitchFamily="2" charset="2"/>
              <a:buChar char="§"/>
            </a:pPr>
            <a:r>
              <a:rPr lang="en-US" dirty="0" smtClean="0">
                <a:latin typeface="Calibri" panose="020F0502020204030204" pitchFamily="34" charset="0"/>
              </a:rPr>
              <a:t>Change management works best in a stable environment, with money</a:t>
            </a:r>
          </a:p>
          <a:p>
            <a:r>
              <a:rPr lang="en-US" b="1" dirty="0" smtClean="0">
                <a:latin typeface="Calibri" panose="020F0502020204030204" pitchFamily="34" charset="0"/>
              </a:rPr>
              <a:t>ACTION THROUGH:</a:t>
            </a:r>
          </a:p>
          <a:p>
            <a:pPr marL="285750" indent="-285750">
              <a:buFont typeface="Wingdings" panose="05000000000000000000" pitchFamily="2" charset="2"/>
              <a:buChar char="§"/>
            </a:pPr>
            <a:r>
              <a:rPr lang="en-US" dirty="0" smtClean="0">
                <a:latin typeface="Calibri" panose="020F0502020204030204" pitchFamily="34" charset="0"/>
              </a:rPr>
              <a:t>Planning and policy</a:t>
            </a:r>
          </a:p>
          <a:p>
            <a:pPr marL="285750" indent="-285750">
              <a:buFont typeface="Wingdings" panose="05000000000000000000" pitchFamily="2" charset="2"/>
              <a:buChar char="§"/>
            </a:pPr>
            <a:r>
              <a:rPr lang="en-US" dirty="0" smtClean="0">
                <a:latin typeface="Calibri" panose="020F0502020204030204" pitchFamily="34" charset="0"/>
              </a:rPr>
              <a:t>Budgeting</a:t>
            </a:r>
          </a:p>
          <a:p>
            <a:pPr marL="285750" indent="-285750">
              <a:buFont typeface="Wingdings" panose="05000000000000000000" pitchFamily="2" charset="2"/>
              <a:buChar char="§"/>
            </a:pPr>
            <a:r>
              <a:rPr lang="en-US" dirty="0" smtClean="0">
                <a:latin typeface="Calibri" panose="020F0502020204030204" pitchFamily="34" charset="0"/>
              </a:rPr>
              <a:t>Committee and sub-committee</a:t>
            </a:r>
          </a:p>
          <a:p>
            <a:pPr marL="285750" indent="-285750">
              <a:buFont typeface="Wingdings" panose="05000000000000000000" pitchFamily="2" charset="2"/>
              <a:buChar char="§"/>
            </a:pPr>
            <a:r>
              <a:rPr lang="en-US" dirty="0" smtClean="0">
                <a:latin typeface="Calibri" panose="020F0502020204030204" pitchFamily="34" charset="0"/>
              </a:rPr>
              <a:t>Reward and punishment </a:t>
            </a:r>
            <a:endParaRPr lang="en-US" dirty="0">
              <a:latin typeface="Calibri" panose="020F0502020204030204" pitchFamily="34" charset="0"/>
            </a:endParaRPr>
          </a:p>
        </p:txBody>
      </p:sp>
      <p:sp>
        <p:nvSpPr>
          <p:cNvPr id="10" name="TextBox 9"/>
          <p:cNvSpPr txBox="1"/>
          <p:nvPr/>
        </p:nvSpPr>
        <p:spPr>
          <a:xfrm>
            <a:off x="6775938" y="1807172"/>
            <a:ext cx="4725705" cy="5386090"/>
          </a:xfrm>
          <a:prstGeom prst="rect">
            <a:avLst/>
          </a:prstGeom>
          <a:noFill/>
        </p:spPr>
        <p:txBody>
          <a:bodyPr wrap="square" rtlCol="0">
            <a:spAutoFit/>
          </a:bodyPr>
          <a:lstStyle/>
          <a:p>
            <a:r>
              <a:rPr lang="en-US" b="1" dirty="0" smtClean="0">
                <a:latin typeface="Calibri" panose="020F0502020204030204" pitchFamily="34" charset="0"/>
              </a:rPr>
              <a:t>CHARACTERISTICS:</a:t>
            </a:r>
          </a:p>
          <a:p>
            <a:pPr marL="285750" indent="-285750">
              <a:buFont typeface="Wingdings" panose="05000000000000000000" pitchFamily="2" charset="2"/>
              <a:buChar char="§"/>
            </a:pPr>
            <a:r>
              <a:rPr lang="en-US" sz="1600" dirty="0" smtClean="0">
                <a:latin typeface="Calibri" panose="020F0502020204030204" pitchFamily="34" charset="0"/>
              </a:rPr>
              <a:t>Messy and uncertainty</a:t>
            </a:r>
          </a:p>
          <a:p>
            <a:pPr marL="285750" indent="-285750">
              <a:buFont typeface="Wingdings" panose="05000000000000000000" pitchFamily="2" charset="2"/>
              <a:buChar char="§"/>
            </a:pPr>
            <a:r>
              <a:rPr lang="en-US" sz="1600" dirty="0" smtClean="0">
                <a:latin typeface="Calibri" panose="020F0502020204030204" pitchFamily="34" charset="0"/>
              </a:rPr>
              <a:t>Agility, speed and responsive</a:t>
            </a:r>
          </a:p>
          <a:p>
            <a:pPr marL="285750" indent="-285750">
              <a:buFont typeface="Wingdings" panose="05000000000000000000" pitchFamily="2" charset="2"/>
              <a:buChar char="§"/>
            </a:pPr>
            <a:r>
              <a:rPr lang="en-US" sz="1600" dirty="0" smtClean="0">
                <a:latin typeface="Calibri" panose="020F0502020204030204" pitchFamily="34" charset="0"/>
              </a:rPr>
              <a:t>Constant innovation and trial</a:t>
            </a:r>
          </a:p>
          <a:p>
            <a:pPr marL="285750" indent="-285750">
              <a:buFont typeface="Wingdings" panose="05000000000000000000" pitchFamily="2" charset="2"/>
              <a:buChar char="§"/>
            </a:pPr>
            <a:r>
              <a:rPr lang="en-US" sz="1600" dirty="0" smtClean="0">
                <a:latin typeface="Calibri" panose="020F0502020204030204" pitchFamily="34" charset="0"/>
              </a:rPr>
              <a:t>Safe to make mistakes and learn</a:t>
            </a:r>
          </a:p>
          <a:p>
            <a:pPr marL="285750" indent="-285750">
              <a:buFont typeface="Wingdings" panose="05000000000000000000" pitchFamily="2" charset="2"/>
              <a:buChar char="§"/>
            </a:pPr>
            <a:r>
              <a:rPr lang="en-US" sz="1600" dirty="0" smtClean="0">
                <a:latin typeface="Calibri" panose="020F0502020204030204" pitchFamily="34" charset="0"/>
              </a:rPr>
              <a:t>Membership changes</a:t>
            </a:r>
          </a:p>
          <a:p>
            <a:pPr marL="285750" indent="-285750">
              <a:buFont typeface="Wingdings" panose="05000000000000000000" pitchFamily="2" charset="2"/>
              <a:buChar char="§"/>
            </a:pPr>
            <a:r>
              <a:rPr lang="en-US" sz="1600" dirty="0" smtClean="0">
                <a:latin typeface="Calibri" panose="020F0502020204030204" pitchFamily="34" charset="0"/>
              </a:rPr>
              <a:t>Mobilizes / develops shared, leveled-leadership</a:t>
            </a:r>
          </a:p>
          <a:p>
            <a:pPr marL="285750" indent="-285750">
              <a:buFont typeface="Wingdings" panose="05000000000000000000" pitchFamily="2" charset="2"/>
              <a:buChar char="§"/>
            </a:pPr>
            <a:r>
              <a:rPr lang="en-US" sz="1600" dirty="0" smtClean="0">
                <a:latin typeface="Calibri" panose="020F0502020204030204" pitchFamily="34" charset="0"/>
              </a:rPr>
              <a:t>Identifies barriers quicker</a:t>
            </a:r>
          </a:p>
          <a:p>
            <a:pPr marL="285750" indent="-285750">
              <a:buFont typeface="Wingdings" panose="05000000000000000000" pitchFamily="2" charset="2"/>
              <a:buChar char="§"/>
            </a:pPr>
            <a:r>
              <a:rPr lang="en-US" sz="1600" dirty="0" smtClean="0">
                <a:latin typeface="Calibri" panose="020F0502020204030204" pitchFamily="34" charset="0"/>
              </a:rPr>
              <a:t>Strata of staff involved</a:t>
            </a:r>
          </a:p>
          <a:p>
            <a:pPr marL="285750" indent="-285750">
              <a:buFont typeface="Wingdings" panose="05000000000000000000" pitchFamily="2" charset="2"/>
              <a:buChar char="§"/>
            </a:pPr>
            <a:r>
              <a:rPr lang="en-US" sz="1600" dirty="0" smtClean="0">
                <a:latin typeface="Calibri" panose="020F0502020204030204" pitchFamily="34" charset="0"/>
              </a:rPr>
              <a:t>Grass-roots changes that changes culture</a:t>
            </a:r>
          </a:p>
          <a:p>
            <a:pPr marL="285750" indent="-285750">
              <a:buFont typeface="Wingdings" panose="05000000000000000000" pitchFamily="2" charset="2"/>
              <a:buChar char="§"/>
            </a:pPr>
            <a:r>
              <a:rPr lang="en-US" sz="1600" dirty="0" smtClean="0">
                <a:latin typeface="Calibri" panose="020F0502020204030204" pitchFamily="34" charset="0"/>
              </a:rPr>
              <a:t>Can weather change in uncertainty better</a:t>
            </a:r>
          </a:p>
          <a:p>
            <a:r>
              <a:rPr lang="en-US" b="1" dirty="0" smtClean="0">
                <a:latin typeface="Calibri" panose="020F0502020204030204" pitchFamily="34" charset="0"/>
              </a:rPr>
              <a:t>ACTION THROUGH:</a:t>
            </a:r>
          </a:p>
          <a:p>
            <a:pPr marL="285750" indent="-285750">
              <a:buFont typeface="Wingdings" panose="05000000000000000000" pitchFamily="2" charset="2"/>
              <a:buChar char="§"/>
            </a:pPr>
            <a:r>
              <a:rPr lang="en-US" sz="1600" dirty="0" smtClean="0">
                <a:latin typeface="Calibri" panose="020F0502020204030204" pitchFamily="34" charset="0"/>
              </a:rPr>
              <a:t>Urgency of early adopters</a:t>
            </a:r>
          </a:p>
          <a:p>
            <a:pPr marL="285750" indent="-285750">
              <a:buFont typeface="Wingdings" panose="05000000000000000000" pitchFamily="2" charset="2"/>
              <a:buChar char="§"/>
            </a:pPr>
            <a:r>
              <a:rPr lang="en-US" sz="1600" dirty="0" smtClean="0">
                <a:latin typeface="Calibri" panose="020F0502020204030204" pitchFamily="34" charset="0"/>
              </a:rPr>
              <a:t>Guiding Coalition facilitates communication, sharing ideas, and is the “pulse”</a:t>
            </a:r>
          </a:p>
          <a:p>
            <a:pPr marL="285750" indent="-285750">
              <a:buFont typeface="Wingdings" panose="05000000000000000000" pitchFamily="2" charset="2"/>
              <a:buChar char="§"/>
            </a:pPr>
            <a:r>
              <a:rPr lang="en-US" sz="1600" dirty="0" smtClean="0">
                <a:latin typeface="Calibri" panose="020F0502020204030204" pitchFamily="34" charset="0"/>
              </a:rPr>
              <a:t>Clarifying vision</a:t>
            </a:r>
          </a:p>
          <a:p>
            <a:pPr marL="285750" indent="-285750">
              <a:buFont typeface="Wingdings" panose="05000000000000000000" pitchFamily="2" charset="2"/>
              <a:buChar char="§"/>
            </a:pPr>
            <a:r>
              <a:rPr lang="en-US" sz="1600" dirty="0" smtClean="0">
                <a:latin typeface="Calibri" panose="020F0502020204030204" pitchFamily="34" charset="0"/>
              </a:rPr>
              <a:t>Attract adopters to network</a:t>
            </a:r>
          </a:p>
          <a:p>
            <a:pPr marL="285750" indent="-285750">
              <a:buFont typeface="Wingdings" panose="05000000000000000000" pitchFamily="2" charset="2"/>
              <a:buChar char="§"/>
            </a:pPr>
            <a:r>
              <a:rPr lang="en-US" sz="1600" dirty="0" smtClean="0">
                <a:latin typeface="Calibri" panose="020F0502020204030204" pitchFamily="34" charset="0"/>
              </a:rPr>
              <a:t>Celebrate success</a:t>
            </a:r>
          </a:p>
          <a:p>
            <a:pPr marL="285750" indent="-285750">
              <a:buFont typeface="Wingdings" panose="05000000000000000000" pitchFamily="2" charset="2"/>
              <a:buChar char="§"/>
            </a:pPr>
            <a:r>
              <a:rPr lang="en-US" sz="1600" dirty="0" smtClean="0">
                <a:latin typeface="Calibri" panose="020F0502020204030204" pitchFamily="34" charset="0"/>
              </a:rPr>
              <a:t>Relentlessness and organic</a:t>
            </a:r>
          </a:p>
          <a:p>
            <a:pPr marL="285750" indent="-285750">
              <a:buFont typeface="Wingdings" panose="05000000000000000000" pitchFamily="2" charset="2"/>
              <a:buChar char="§"/>
            </a:pPr>
            <a:endParaRPr lang="en-US" dirty="0" smtClean="0">
              <a:latin typeface="Calibri" panose="020F0502020204030204" pitchFamily="34" charset="0"/>
            </a:endParaRPr>
          </a:p>
          <a:p>
            <a:pPr marL="285750" indent="-285750">
              <a:buFont typeface="Wingdings" panose="05000000000000000000" pitchFamily="2" charset="2"/>
              <a:buChar char="§"/>
            </a:pPr>
            <a:endParaRPr lang="en-US" b="1" dirty="0">
              <a:latin typeface="Calibri" panose="020F0502020204030204" pitchFamily="34" charset="0"/>
            </a:endParaRPr>
          </a:p>
        </p:txBody>
      </p:sp>
    </p:spTree>
    <p:extLst>
      <p:ext uri="{BB962C8B-B14F-4D97-AF65-F5344CB8AC3E}">
        <p14:creationId xmlns:p14="http://schemas.microsoft.com/office/powerpoint/2010/main" val="367618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006690D-D089-447D-8439-55F2979C7CAC}" type="slidenum">
              <a:rPr lang="en-CA" smtClean="0"/>
              <a:t>28</a:t>
            </a:fld>
            <a:endParaRPr lang="en-CA" dirty="0"/>
          </a:p>
        </p:txBody>
      </p:sp>
      <p:sp>
        <p:nvSpPr>
          <p:cNvPr id="5" name="TextBox 4"/>
          <p:cNvSpPr txBox="1"/>
          <p:nvPr/>
        </p:nvSpPr>
        <p:spPr>
          <a:xfrm>
            <a:off x="1366025" y="367989"/>
            <a:ext cx="3189248" cy="954107"/>
          </a:xfrm>
          <a:prstGeom prst="rect">
            <a:avLst/>
          </a:prstGeom>
          <a:noFill/>
        </p:spPr>
        <p:txBody>
          <a:bodyPr wrap="square" rtlCol="0">
            <a:spAutoFit/>
          </a:bodyPr>
          <a:lstStyle/>
          <a:p>
            <a:pPr algn="ctr"/>
            <a:r>
              <a:rPr lang="en-US" sz="2000" b="1" dirty="0" smtClean="0">
                <a:latin typeface="Calibri" panose="020F0502020204030204" pitchFamily="34" charset="0"/>
              </a:rPr>
              <a:t>Management Driven</a:t>
            </a:r>
          </a:p>
          <a:p>
            <a:pPr algn="ctr"/>
            <a:r>
              <a:rPr lang="en-US" sz="3600" b="1" dirty="0" smtClean="0">
                <a:latin typeface="Calibri" panose="020F0502020204030204" pitchFamily="34" charset="0"/>
              </a:rPr>
              <a:t>HIERARCHY</a:t>
            </a:r>
            <a:endParaRPr lang="en-US" sz="3600" b="1" dirty="0">
              <a:latin typeface="Calibri" panose="020F0502020204030204" pitchFamily="34" charset="0"/>
            </a:endParaRPr>
          </a:p>
        </p:txBody>
      </p:sp>
      <p:sp>
        <p:nvSpPr>
          <p:cNvPr id="6" name="TextBox 5"/>
          <p:cNvSpPr txBox="1"/>
          <p:nvPr/>
        </p:nvSpPr>
        <p:spPr>
          <a:xfrm>
            <a:off x="6870552" y="367988"/>
            <a:ext cx="3323064" cy="954107"/>
          </a:xfrm>
          <a:prstGeom prst="rect">
            <a:avLst/>
          </a:prstGeom>
          <a:noFill/>
        </p:spPr>
        <p:txBody>
          <a:bodyPr wrap="square" rtlCol="0">
            <a:spAutoFit/>
          </a:bodyPr>
          <a:lstStyle/>
          <a:p>
            <a:pPr algn="ctr"/>
            <a:r>
              <a:rPr lang="en-US" sz="2000" b="1" i="1" dirty="0" smtClean="0">
                <a:latin typeface="Calibri" panose="020F0502020204030204" pitchFamily="34" charset="0"/>
              </a:rPr>
              <a:t>Strategy</a:t>
            </a:r>
          </a:p>
          <a:p>
            <a:pPr algn="ctr"/>
            <a:r>
              <a:rPr lang="en-US" sz="3600" b="1" i="1" dirty="0" smtClean="0">
                <a:latin typeface="Calibri" panose="020F0502020204030204" pitchFamily="34" charset="0"/>
              </a:rPr>
              <a:t>NETWORK</a:t>
            </a:r>
            <a:endParaRPr lang="en-US" sz="3600" b="1" i="1" dirty="0">
              <a:latin typeface="Calibri" panose="020F0502020204030204" pitchFamily="34" charset="0"/>
            </a:endParaRPr>
          </a:p>
        </p:txBody>
      </p:sp>
      <p:sp>
        <p:nvSpPr>
          <p:cNvPr id="7" name="Rectangle 6"/>
          <p:cNvSpPr/>
          <p:nvPr/>
        </p:nvSpPr>
        <p:spPr>
          <a:xfrm>
            <a:off x="2308302" y="5977054"/>
            <a:ext cx="1494264" cy="4556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8389438" y="5977054"/>
            <a:ext cx="1167158" cy="4556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5006898" y="3501483"/>
            <a:ext cx="2062975" cy="6913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4" name="Picture 23"/>
          <p:cNvPicPr>
            <a:picLocks noChangeAspect="1"/>
          </p:cNvPicPr>
          <p:nvPr/>
        </p:nvPicPr>
        <p:blipFill>
          <a:blip r:embed="rId3"/>
          <a:stretch>
            <a:fillRect/>
          </a:stretch>
        </p:blipFill>
        <p:spPr>
          <a:xfrm>
            <a:off x="6937977" y="1461763"/>
            <a:ext cx="4352925" cy="4572000"/>
          </a:xfrm>
          <a:prstGeom prst="rect">
            <a:avLst/>
          </a:prstGeom>
        </p:spPr>
      </p:pic>
      <p:pic>
        <p:nvPicPr>
          <p:cNvPr id="25" name="Picture 24"/>
          <p:cNvPicPr>
            <a:picLocks noChangeAspect="1"/>
          </p:cNvPicPr>
          <p:nvPr/>
        </p:nvPicPr>
        <p:blipFill>
          <a:blip r:embed="rId4"/>
          <a:stretch>
            <a:fillRect/>
          </a:stretch>
        </p:blipFill>
        <p:spPr>
          <a:xfrm>
            <a:off x="159485" y="1838390"/>
            <a:ext cx="5114925" cy="3581400"/>
          </a:xfrm>
          <a:prstGeom prst="rect">
            <a:avLst/>
          </a:prstGeom>
        </p:spPr>
      </p:pic>
      <p:sp>
        <p:nvSpPr>
          <p:cNvPr id="21" name="Right Arrow 20"/>
          <p:cNvSpPr/>
          <p:nvPr/>
        </p:nvSpPr>
        <p:spPr>
          <a:xfrm rot="10800000">
            <a:off x="4960295" y="3678473"/>
            <a:ext cx="1740991" cy="19381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ight Arrow 19"/>
          <p:cNvSpPr/>
          <p:nvPr/>
        </p:nvSpPr>
        <p:spPr>
          <a:xfrm>
            <a:off x="4960295" y="3144709"/>
            <a:ext cx="1740991" cy="19381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4875002" y="3294217"/>
            <a:ext cx="2062975" cy="369332"/>
          </a:xfrm>
          <a:prstGeom prst="rect">
            <a:avLst/>
          </a:prstGeom>
          <a:noFill/>
        </p:spPr>
        <p:txBody>
          <a:bodyPr wrap="square" rtlCol="0">
            <a:spAutoFit/>
          </a:bodyPr>
          <a:lstStyle/>
          <a:p>
            <a:r>
              <a:rPr lang="en-US" b="1" dirty="0" smtClean="0">
                <a:latin typeface="Calibri" panose="020F0502020204030204" pitchFamily="34" charset="0"/>
              </a:rPr>
              <a:t>Ready? Participate</a:t>
            </a:r>
            <a:endParaRPr lang="en-US" b="1" dirty="0">
              <a:latin typeface="Calibri" panose="020F0502020204030204" pitchFamily="34" charset="0"/>
            </a:endParaRPr>
          </a:p>
        </p:txBody>
      </p:sp>
      <p:sp>
        <p:nvSpPr>
          <p:cNvPr id="10" name="Right Arrow 9"/>
          <p:cNvSpPr/>
          <p:nvPr/>
        </p:nvSpPr>
        <p:spPr>
          <a:xfrm rot="238850">
            <a:off x="2901004" y="2866070"/>
            <a:ext cx="5715097" cy="215104"/>
          </a:xfrm>
          <a:prstGeom prst="rightArrow">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bg2">
                    <a:lumMod val="25000"/>
                  </a:schemeClr>
                </a:solidFill>
              </a:ln>
              <a:solidFill>
                <a:schemeClr val="bg2">
                  <a:lumMod val="25000"/>
                </a:schemeClr>
              </a:solidFill>
            </a:endParaRPr>
          </a:p>
        </p:txBody>
      </p:sp>
      <p:sp>
        <p:nvSpPr>
          <p:cNvPr id="13" name="Right Arrow 12"/>
          <p:cNvSpPr/>
          <p:nvPr/>
        </p:nvSpPr>
        <p:spPr>
          <a:xfrm rot="21130326">
            <a:off x="1014543" y="4553876"/>
            <a:ext cx="7156542" cy="225950"/>
          </a:xfrm>
          <a:prstGeom prst="rightArrow">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bg2">
                    <a:lumMod val="25000"/>
                  </a:schemeClr>
                </a:solidFill>
              </a:ln>
              <a:solidFill>
                <a:schemeClr val="bg2">
                  <a:lumMod val="25000"/>
                </a:schemeClr>
              </a:solidFill>
            </a:endParaRPr>
          </a:p>
        </p:txBody>
      </p:sp>
      <p:sp>
        <p:nvSpPr>
          <p:cNvPr id="11" name="Right Arrow 10"/>
          <p:cNvSpPr/>
          <p:nvPr/>
        </p:nvSpPr>
        <p:spPr>
          <a:xfrm>
            <a:off x="1869124" y="3913912"/>
            <a:ext cx="6747549" cy="218238"/>
          </a:xfrm>
          <a:prstGeom prst="rightArrow">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bg2">
                    <a:lumMod val="25000"/>
                  </a:schemeClr>
                </a:solidFill>
              </a:ln>
              <a:solidFill>
                <a:schemeClr val="bg2">
                  <a:lumMod val="25000"/>
                </a:schemeClr>
              </a:solidFill>
            </a:endParaRPr>
          </a:p>
        </p:txBody>
      </p:sp>
      <p:sp>
        <p:nvSpPr>
          <p:cNvPr id="9" name="TextBox 8"/>
          <p:cNvSpPr txBox="1"/>
          <p:nvPr/>
        </p:nvSpPr>
        <p:spPr>
          <a:xfrm rot="19783331">
            <a:off x="313645" y="1398615"/>
            <a:ext cx="2104758" cy="830997"/>
          </a:xfrm>
          <a:prstGeom prst="rect">
            <a:avLst/>
          </a:prstGeom>
          <a:noFill/>
        </p:spPr>
        <p:txBody>
          <a:bodyPr wrap="square" rtlCol="0">
            <a:spAutoFit/>
          </a:bodyPr>
          <a:lstStyle/>
          <a:p>
            <a:r>
              <a:rPr lang="en-US" sz="4800" b="1" dirty="0" smtClean="0">
                <a:solidFill>
                  <a:srgbClr val="FF0000"/>
                </a:solidFill>
                <a:latin typeface="Calibri" panose="020F0502020204030204" pitchFamily="34" charset="0"/>
              </a:rPr>
              <a:t>HOW?</a:t>
            </a:r>
            <a:endParaRPr lang="en-US" sz="4800" b="1" dirty="0">
              <a:solidFill>
                <a:srgbClr val="FF0000"/>
              </a:solidFill>
              <a:latin typeface="Calibri" panose="020F0502020204030204" pitchFamily="34" charset="0"/>
            </a:endParaRPr>
          </a:p>
        </p:txBody>
      </p:sp>
      <p:sp>
        <p:nvSpPr>
          <p:cNvPr id="26" name="Rectangle 25"/>
          <p:cNvSpPr/>
          <p:nvPr/>
        </p:nvSpPr>
        <p:spPr>
          <a:xfrm>
            <a:off x="8910084" y="5656521"/>
            <a:ext cx="882502" cy="3772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6937977" y="6027851"/>
            <a:ext cx="4352925" cy="905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7251700" y="1461763"/>
            <a:ext cx="419100" cy="2146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2" name="Rectangle 21"/>
          <p:cNvSpPr/>
          <p:nvPr/>
        </p:nvSpPr>
        <p:spPr>
          <a:xfrm>
            <a:off x="10655300" y="2185663"/>
            <a:ext cx="419100" cy="2146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3" name="Rectangle 22"/>
          <p:cNvSpPr/>
          <p:nvPr/>
        </p:nvSpPr>
        <p:spPr>
          <a:xfrm>
            <a:off x="7670800" y="2796740"/>
            <a:ext cx="419100" cy="2146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8" name="Rectangle 27"/>
          <p:cNvSpPr/>
          <p:nvPr/>
        </p:nvSpPr>
        <p:spPr>
          <a:xfrm>
            <a:off x="10160000" y="2673879"/>
            <a:ext cx="419100" cy="2146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9" name="Rectangle 28"/>
          <p:cNvSpPr/>
          <p:nvPr/>
        </p:nvSpPr>
        <p:spPr>
          <a:xfrm>
            <a:off x="10198100" y="4559532"/>
            <a:ext cx="419100" cy="2146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0" name="Rectangle 29"/>
          <p:cNvSpPr/>
          <p:nvPr/>
        </p:nvSpPr>
        <p:spPr>
          <a:xfrm>
            <a:off x="7698232" y="4382513"/>
            <a:ext cx="419100" cy="2146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1" name="Rectangle 30"/>
          <p:cNvSpPr/>
          <p:nvPr/>
        </p:nvSpPr>
        <p:spPr>
          <a:xfrm>
            <a:off x="7504931" y="5650827"/>
            <a:ext cx="419100" cy="2146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1632882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21" grpId="0" animBg="1"/>
      <p:bldP spid="20" grpId="0" animBg="1"/>
      <p:bldP spid="19" grpId="0"/>
      <p:bldP spid="10" grpId="0" animBg="1"/>
      <p:bldP spid="13" grpId="0" animBg="1"/>
      <p:bldP spid="1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0719" y="1230186"/>
            <a:ext cx="11438736" cy="646331"/>
          </a:xfrm>
          <a:prstGeom prst="rect">
            <a:avLst/>
          </a:prstGeom>
          <a:noFill/>
        </p:spPr>
        <p:txBody>
          <a:bodyPr wrap="square" rtlCol="0">
            <a:spAutoFit/>
          </a:bodyPr>
          <a:lstStyle/>
          <a:p>
            <a:r>
              <a:rPr lang="en-CA" sz="3600" b="1"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Adopting a Restorative Approach at </a:t>
            </a:r>
            <a:r>
              <a:rPr lang="en-CA" sz="36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a:t>
            </a:r>
            <a:r>
              <a:rPr lang="en-CA" sz="3600" b="1"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our School / Worksite</a:t>
            </a:r>
            <a:endParaRPr lang="en-CA" sz="36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3" name="TextBox 2"/>
          <p:cNvSpPr txBox="1"/>
          <p:nvPr/>
        </p:nvSpPr>
        <p:spPr>
          <a:xfrm>
            <a:off x="942975" y="2018944"/>
            <a:ext cx="10429875" cy="1323439"/>
          </a:xfrm>
          <a:prstGeom prst="rect">
            <a:avLst/>
          </a:prstGeom>
          <a:noFill/>
        </p:spPr>
        <p:txBody>
          <a:bodyPr wrap="square" rtlCol="0">
            <a:spAutoFit/>
          </a:bodyPr>
          <a:lstStyle/>
          <a:p>
            <a:pPr marL="342900" indent="-342900">
              <a:buAutoNum type="arabicPeriod"/>
            </a:pPr>
            <a:r>
              <a:rPr lang="en-CA" sz="2000" dirty="0" smtClean="0">
                <a:latin typeface="Calibri" panose="020F0502020204030204" pitchFamily="34" charset="0"/>
                <a:cs typeface="Calibri" panose="020F0502020204030204" pitchFamily="34" charset="0"/>
              </a:rPr>
              <a:t>Establish a team / talk about this work / start yourself / make a plan / just do it!!</a:t>
            </a:r>
          </a:p>
          <a:p>
            <a:pPr marL="342900" indent="-342900">
              <a:buAutoNum type="arabicPeriod"/>
            </a:pPr>
            <a:r>
              <a:rPr lang="en-CA" sz="2000" dirty="0" smtClean="0">
                <a:latin typeface="Calibri" panose="020F0502020204030204" pitchFamily="34" charset="0"/>
                <a:cs typeface="Calibri" panose="020F0502020204030204" pitchFamily="34" charset="0"/>
              </a:rPr>
              <a:t>Staff introduction …. Start with </a:t>
            </a:r>
            <a:r>
              <a:rPr lang="en-CA" sz="2000" i="1" dirty="0" smtClean="0">
                <a:latin typeface="Calibri" panose="020F0502020204030204" pitchFamily="34" charset="0"/>
                <a:cs typeface="Calibri" panose="020F0502020204030204" pitchFamily="34" charset="0"/>
              </a:rPr>
              <a:t>Why?</a:t>
            </a:r>
          </a:p>
          <a:p>
            <a:pPr marL="342900" indent="-342900">
              <a:buAutoNum type="arabicPeriod"/>
            </a:pPr>
            <a:r>
              <a:rPr lang="en-CA" sz="2000" dirty="0" smtClean="0">
                <a:latin typeface="Calibri" panose="020F0502020204030204" pitchFamily="34" charset="0"/>
                <a:cs typeface="Calibri" panose="020F0502020204030204" pitchFamily="34" charset="0"/>
              </a:rPr>
              <a:t>Introduction to associated groups: School Advisory Councils, Union, parents, partners</a:t>
            </a:r>
          </a:p>
          <a:p>
            <a:pPr marL="342900" indent="-342900">
              <a:buAutoNum type="arabicPeriod"/>
            </a:pPr>
            <a:r>
              <a:rPr lang="en-CA" sz="2000" dirty="0" smtClean="0">
                <a:latin typeface="Calibri" panose="020F0502020204030204" pitchFamily="34" charset="0"/>
                <a:cs typeface="Calibri" panose="020F0502020204030204" pitchFamily="34" charset="0"/>
              </a:rPr>
              <a:t>Growth in practice, a journey / a way of being / take risks and learn</a:t>
            </a:r>
            <a:endParaRPr lang="en-CA" sz="2000" dirty="0">
              <a:latin typeface="Calibri" panose="020F0502020204030204" pitchFamily="34" charset="0"/>
              <a:cs typeface="Calibri" panose="020F0502020204030204" pitchFamily="34" charset="0"/>
            </a:endParaRPr>
          </a:p>
        </p:txBody>
      </p:sp>
      <p:pic>
        <p:nvPicPr>
          <p:cNvPr id="5" name="Picture 4"/>
          <p:cNvPicPr>
            <a:picLocks noChangeAspect="1"/>
          </p:cNvPicPr>
          <p:nvPr/>
        </p:nvPicPr>
        <p:blipFill>
          <a:blip r:embed="rId2"/>
          <a:stretch>
            <a:fillRect/>
          </a:stretch>
        </p:blipFill>
        <p:spPr>
          <a:xfrm>
            <a:off x="6110087" y="3648572"/>
            <a:ext cx="3155795" cy="2974167"/>
          </a:xfrm>
          <a:prstGeom prst="rect">
            <a:avLst/>
          </a:prstGeom>
        </p:spPr>
      </p:pic>
      <p:sp>
        <p:nvSpPr>
          <p:cNvPr id="6" name="Rectangle 5"/>
          <p:cNvSpPr/>
          <p:nvPr/>
        </p:nvSpPr>
        <p:spPr>
          <a:xfrm>
            <a:off x="6311591" y="6601522"/>
            <a:ext cx="579864" cy="2564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p:nvPicPr>
        <p:blipFill>
          <a:blip r:embed="rId3"/>
          <a:stretch>
            <a:fillRect/>
          </a:stretch>
        </p:blipFill>
        <p:spPr>
          <a:xfrm>
            <a:off x="2653820" y="3731964"/>
            <a:ext cx="2492263" cy="2582012"/>
          </a:xfrm>
          <a:prstGeom prst="rect">
            <a:avLst/>
          </a:prstGeom>
        </p:spPr>
      </p:pic>
      <p:sp>
        <p:nvSpPr>
          <p:cNvPr id="7" name="Rectangle 6"/>
          <p:cNvSpPr/>
          <p:nvPr/>
        </p:nvSpPr>
        <p:spPr>
          <a:xfrm>
            <a:off x="8876371" y="6262958"/>
            <a:ext cx="936702" cy="4668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821189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006690D-D089-447D-8439-55F2979C7CAC}" type="slidenum">
              <a:rPr lang="en-CA" smtClean="0"/>
              <a:t>3</a:t>
            </a:fld>
            <a:endParaRPr lang="en-CA" dirty="0"/>
          </a:p>
        </p:txBody>
      </p:sp>
      <p:sp>
        <p:nvSpPr>
          <p:cNvPr id="4" name="Title 3"/>
          <p:cNvSpPr>
            <a:spLocks noGrp="1"/>
          </p:cNvSpPr>
          <p:nvPr>
            <p:ph type="title"/>
          </p:nvPr>
        </p:nvSpPr>
        <p:spPr>
          <a:xfrm>
            <a:off x="609601" y="485812"/>
            <a:ext cx="10972800" cy="1252728"/>
          </a:xfrm>
        </p:spPr>
        <p:txBody>
          <a:bodyPr>
            <a:normAutofit fontScale="90000"/>
          </a:bodyPr>
          <a:lstStyle/>
          <a:p>
            <a:r>
              <a:rPr lang="en-US" b="1" dirty="0" smtClean="0">
                <a:solidFill>
                  <a:schemeClr val="tx1"/>
                </a:solidFill>
                <a:effectLst>
                  <a:outerShdw blurRad="38100" dist="38100" dir="2700000" algn="tl">
                    <a:srgbClr val="000000">
                      <a:alpha val="43137"/>
                    </a:srgbClr>
                  </a:outerShdw>
                </a:effectLst>
                <a:latin typeface="Calibri" panose="020F0502020204030204" pitchFamily="34" charset="0"/>
              </a:rPr>
              <a:t>MY RESTORATIVE JOURNEY</a:t>
            </a:r>
            <a:br>
              <a:rPr lang="en-US" b="1" dirty="0" smtClean="0">
                <a:solidFill>
                  <a:schemeClr val="tx1"/>
                </a:solidFill>
                <a:effectLst>
                  <a:outerShdw blurRad="38100" dist="38100" dir="2700000" algn="tl">
                    <a:srgbClr val="000000">
                      <a:alpha val="43137"/>
                    </a:srgbClr>
                  </a:outerShdw>
                </a:effectLst>
                <a:latin typeface="Calibri" panose="020F0502020204030204" pitchFamily="34" charset="0"/>
              </a:rPr>
            </a:br>
            <a:r>
              <a:rPr lang="en-US" sz="4000" b="1" dirty="0" smtClean="0">
                <a:solidFill>
                  <a:schemeClr val="tx1"/>
                </a:solidFill>
                <a:effectLst>
                  <a:outerShdw blurRad="38100" dist="38100" dir="2700000" algn="tl">
                    <a:srgbClr val="000000">
                      <a:alpha val="43137"/>
                    </a:srgbClr>
                  </a:outerShdw>
                </a:effectLst>
                <a:latin typeface="Calibri" panose="020F0502020204030204" pitchFamily="34" charset="0"/>
              </a:rPr>
              <a:t>Influential Experiences</a:t>
            </a:r>
            <a:endParaRPr lang="en-US" sz="4000" b="1" dirty="0">
              <a:solidFill>
                <a:schemeClr val="tx1"/>
              </a:solidFill>
              <a:effectLst>
                <a:outerShdw blurRad="38100" dist="38100" dir="2700000" algn="tl">
                  <a:srgbClr val="000000">
                    <a:alpha val="43137"/>
                  </a:srgbClr>
                </a:outerShdw>
              </a:effectLst>
              <a:latin typeface="Calibri" panose="020F0502020204030204"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334638" y="2507274"/>
            <a:ext cx="4486231" cy="3364673"/>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3639507" y="3476367"/>
            <a:ext cx="3215741" cy="2411806"/>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7491061" y="3164204"/>
            <a:ext cx="3526812" cy="2645109"/>
          </a:xfrm>
          <a:prstGeom prst="rect">
            <a:avLst/>
          </a:prstGeom>
        </p:spPr>
      </p:pic>
    </p:spTree>
    <p:extLst>
      <p:ext uri="{BB962C8B-B14F-4D97-AF65-F5344CB8AC3E}">
        <p14:creationId xmlns:p14="http://schemas.microsoft.com/office/powerpoint/2010/main" val="418183466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006690D-D089-447D-8439-55F2979C7CAC}" type="slidenum">
              <a:rPr lang="en-CA" smtClean="0"/>
              <a:t>30</a:t>
            </a:fld>
            <a:endParaRPr lang="en-CA" dirty="0"/>
          </a:p>
        </p:txBody>
      </p:sp>
      <p:pic>
        <p:nvPicPr>
          <p:cNvPr id="3" name="Picture 2"/>
          <p:cNvPicPr>
            <a:picLocks noChangeAspect="1"/>
          </p:cNvPicPr>
          <p:nvPr/>
        </p:nvPicPr>
        <p:blipFill>
          <a:blip r:embed="rId2"/>
          <a:stretch>
            <a:fillRect/>
          </a:stretch>
        </p:blipFill>
        <p:spPr>
          <a:xfrm>
            <a:off x="484173" y="1380906"/>
            <a:ext cx="3558424" cy="3043953"/>
          </a:xfrm>
          <a:prstGeom prst="rect">
            <a:avLst/>
          </a:prstGeom>
        </p:spPr>
      </p:pic>
      <p:sp>
        <p:nvSpPr>
          <p:cNvPr id="4" name="TextBox 3"/>
          <p:cNvSpPr txBox="1"/>
          <p:nvPr/>
        </p:nvSpPr>
        <p:spPr>
          <a:xfrm>
            <a:off x="3717378" y="1380906"/>
            <a:ext cx="6906172" cy="5016758"/>
          </a:xfrm>
          <a:prstGeom prst="rect">
            <a:avLst/>
          </a:prstGeom>
          <a:noFill/>
        </p:spPr>
        <p:txBody>
          <a:bodyPr wrap="square" rtlCol="0">
            <a:spAutoFit/>
          </a:bodyPr>
          <a:lstStyle/>
          <a:p>
            <a:pPr marL="285750" indent="-285750">
              <a:buFont typeface="Wingdings" panose="05000000000000000000" pitchFamily="2" charset="2"/>
              <a:buChar char="§"/>
            </a:pPr>
            <a:r>
              <a:rPr lang="en-CA" sz="2000" dirty="0" smtClean="0">
                <a:latin typeface="Calibri" panose="020F0502020204030204" pitchFamily="34" charset="0"/>
                <a:cs typeface="Calibri" panose="020F0502020204030204" pitchFamily="34" charset="0"/>
              </a:rPr>
              <a:t>Call went out to the three training cohorts</a:t>
            </a:r>
          </a:p>
          <a:p>
            <a:pPr marL="285750" indent="-285750">
              <a:buFont typeface="Wingdings" panose="05000000000000000000" pitchFamily="2" charset="2"/>
              <a:buChar char="§"/>
            </a:pPr>
            <a:r>
              <a:rPr lang="en-CA" sz="2000" dirty="0" smtClean="0">
                <a:latin typeface="Calibri" panose="020F0502020204030204" pitchFamily="34" charset="0"/>
                <a:cs typeface="Calibri" panose="020F0502020204030204" pitchFamily="34" charset="0"/>
              </a:rPr>
              <a:t>Twelve early adopters arrived – teachers, Principals, psychologists, Human Resources, instructional coaches</a:t>
            </a:r>
          </a:p>
          <a:p>
            <a:pPr marL="285750" indent="-285750">
              <a:buFont typeface="Wingdings" panose="05000000000000000000" pitchFamily="2" charset="2"/>
              <a:buChar char="§"/>
            </a:pPr>
            <a:r>
              <a:rPr lang="en-CA" sz="2000" dirty="0" smtClean="0">
                <a:latin typeface="Calibri" panose="020F0502020204030204" pitchFamily="34" charset="0"/>
                <a:cs typeface="Calibri" panose="020F0502020204030204" pitchFamily="34" charset="0"/>
              </a:rPr>
              <a:t>Shared successes and challenges</a:t>
            </a:r>
          </a:p>
          <a:p>
            <a:pPr marL="285750" indent="-285750">
              <a:buFont typeface="Wingdings" panose="05000000000000000000" pitchFamily="2" charset="2"/>
              <a:buChar char="§"/>
            </a:pPr>
            <a:r>
              <a:rPr lang="en-CA" sz="2000" dirty="0" smtClean="0">
                <a:latin typeface="Calibri" panose="020F0502020204030204" pitchFamily="34" charset="0"/>
                <a:cs typeface="Calibri" panose="020F0502020204030204" pitchFamily="34" charset="0"/>
              </a:rPr>
              <a:t>Developed plans moving forward </a:t>
            </a:r>
          </a:p>
          <a:p>
            <a:pPr marL="742950" lvl="1" indent="-285750">
              <a:buFont typeface="Wingdings" panose="05000000000000000000" pitchFamily="2" charset="2"/>
              <a:buChar char="§"/>
            </a:pPr>
            <a:r>
              <a:rPr lang="en-CA" sz="2000" dirty="0" smtClean="0">
                <a:latin typeface="Calibri" panose="020F0502020204030204" pitchFamily="34" charset="0"/>
                <a:cs typeface="Calibri" panose="020F0502020204030204" pitchFamily="34" charset="0"/>
              </a:rPr>
              <a:t>Meet again soon</a:t>
            </a:r>
          </a:p>
          <a:p>
            <a:pPr marL="742950" lvl="1" indent="-285750">
              <a:buFont typeface="Wingdings" panose="05000000000000000000" pitchFamily="2" charset="2"/>
              <a:buChar char="§"/>
            </a:pPr>
            <a:r>
              <a:rPr lang="en-CA" sz="2000" dirty="0" smtClean="0">
                <a:latin typeface="Calibri" panose="020F0502020204030204" pitchFamily="34" charset="0"/>
                <a:cs typeface="Calibri" panose="020F0502020204030204" pitchFamily="34" charset="0"/>
              </a:rPr>
              <a:t>Need to develop a shared vision</a:t>
            </a:r>
          </a:p>
          <a:p>
            <a:pPr marL="742950" lvl="1" indent="-285750">
              <a:buFont typeface="Wingdings" panose="05000000000000000000" pitchFamily="2" charset="2"/>
              <a:buChar char="§"/>
            </a:pPr>
            <a:r>
              <a:rPr lang="en-CA" sz="2000" dirty="0" smtClean="0">
                <a:latin typeface="Calibri" panose="020F0502020204030204" pitchFamily="34" charset="0"/>
                <a:cs typeface="Calibri" panose="020F0502020204030204" pitchFamily="34" charset="0"/>
              </a:rPr>
              <a:t>Google Drive to share information</a:t>
            </a:r>
          </a:p>
          <a:p>
            <a:pPr marL="742950" lvl="1" indent="-285750">
              <a:buFont typeface="Wingdings" panose="05000000000000000000" pitchFamily="2" charset="2"/>
              <a:buChar char="§"/>
            </a:pPr>
            <a:r>
              <a:rPr lang="en-CA" sz="2000" dirty="0" smtClean="0">
                <a:latin typeface="Calibri" panose="020F0502020204030204" pitchFamily="34" charset="0"/>
                <a:cs typeface="Calibri" panose="020F0502020204030204" pitchFamily="34" charset="0"/>
              </a:rPr>
              <a:t>Continue training in October 2018</a:t>
            </a:r>
          </a:p>
          <a:p>
            <a:pPr marL="742950" lvl="1" indent="-285750">
              <a:buFont typeface="Wingdings" panose="05000000000000000000" pitchFamily="2" charset="2"/>
              <a:buChar char="§"/>
            </a:pPr>
            <a:r>
              <a:rPr lang="en-CA" sz="2000" dirty="0" smtClean="0">
                <a:latin typeface="Calibri" panose="020F0502020204030204" pitchFamily="34" charset="0"/>
                <a:cs typeface="Calibri" panose="020F0502020204030204" pitchFamily="34" charset="0"/>
              </a:rPr>
              <a:t>Continue to share experiences and attract others</a:t>
            </a:r>
          </a:p>
          <a:p>
            <a:pPr marL="742950" lvl="1" indent="-285750">
              <a:buFont typeface="Wingdings" panose="05000000000000000000" pitchFamily="2" charset="2"/>
              <a:buChar char="§"/>
            </a:pPr>
            <a:r>
              <a:rPr lang="en-CA" sz="2000" dirty="0" smtClean="0">
                <a:latin typeface="Calibri" panose="020F0502020204030204" pitchFamily="34" charset="0"/>
                <a:cs typeface="Calibri" panose="020F0502020204030204" pitchFamily="34" charset="0"/>
              </a:rPr>
              <a:t>Explore Restorative Approach and curriculum delivery</a:t>
            </a:r>
          </a:p>
          <a:p>
            <a:pPr marL="742950" lvl="1" indent="-285750">
              <a:buFont typeface="Wingdings" panose="05000000000000000000" pitchFamily="2" charset="2"/>
              <a:buChar char="§"/>
            </a:pPr>
            <a:r>
              <a:rPr lang="en-CA" sz="2000" dirty="0" smtClean="0">
                <a:latin typeface="Calibri" panose="020F0502020204030204" pitchFamily="34" charset="0"/>
                <a:cs typeface="Calibri" panose="020F0502020204030204" pitchFamily="34" charset="0"/>
              </a:rPr>
              <a:t>Mesh Restorative Practice with Cultural Competency</a:t>
            </a:r>
          </a:p>
          <a:p>
            <a:pPr marL="742950" lvl="1" indent="-285750">
              <a:buFont typeface="Wingdings" panose="05000000000000000000" pitchFamily="2" charset="2"/>
              <a:buChar char="§"/>
            </a:pPr>
            <a:r>
              <a:rPr lang="en-CA" sz="2000" dirty="0" smtClean="0">
                <a:latin typeface="Calibri" panose="020F0502020204030204" pitchFamily="34" charset="0"/>
                <a:cs typeface="Calibri" panose="020F0502020204030204" pitchFamily="34" charset="0"/>
              </a:rPr>
              <a:t>Continue mindset of </a:t>
            </a:r>
            <a:r>
              <a:rPr lang="en-CA" sz="2000" i="1" dirty="0" smtClean="0">
                <a:latin typeface="Calibri" panose="020F0502020204030204" pitchFamily="34" charset="0"/>
                <a:cs typeface="Calibri" panose="020F0502020204030204" pitchFamily="34" charset="0"/>
              </a:rPr>
              <a:t>leading from around </a:t>
            </a:r>
            <a:r>
              <a:rPr lang="en-CA" sz="2000" dirty="0" smtClean="0">
                <a:latin typeface="Calibri" panose="020F0502020204030204" pitchFamily="34" charset="0"/>
                <a:cs typeface="Calibri" panose="020F0502020204030204" pitchFamily="34" charset="0"/>
              </a:rPr>
              <a:t>rather than </a:t>
            </a:r>
            <a:r>
              <a:rPr lang="en-CA" sz="2000" i="1" dirty="0" smtClean="0">
                <a:latin typeface="Calibri" panose="020F0502020204030204" pitchFamily="34" charset="0"/>
                <a:cs typeface="Calibri" panose="020F0502020204030204" pitchFamily="34" charset="0"/>
              </a:rPr>
              <a:t>adopting from above</a:t>
            </a:r>
          </a:p>
          <a:p>
            <a:pPr marL="742950" lvl="1" indent="-285750">
              <a:buFont typeface="Wingdings" panose="05000000000000000000" pitchFamily="2" charset="2"/>
              <a:buChar char="§"/>
            </a:pPr>
            <a:r>
              <a:rPr lang="en-CA" sz="2000" dirty="0" smtClean="0">
                <a:latin typeface="Calibri" panose="020F0502020204030204" pitchFamily="34" charset="0"/>
                <a:cs typeface="Calibri" panose="020F0502020204030204" pitchFamily="34" charset="0"/>
              </a:rPr>
              <a:t>Publically celebrate successes</a:t>
            </a:r>
          </a:p>
          <a:p>
            <a:pPr marL="742950" lvl="1" indent="-285750">
              <a:buFont typeface="Wingdings" panose="05000000000000000000" pitchFamily="2" charset="2"/>
              <a:buChar char="§"/>
            </a:pPr>
            <a:r>
              <a:rPr lang="en-CA" sz="2000" dirty="0" smtClean="0">
                <a:latin typeface="Calibri" panose="020F0502020204030204" pitchFamily="34" charset="0"/>
                <a:cs typeface="Calibri" panose="020F0502020204030204" pitchFamily="34" charset="0"/>
              </a:rPr>
              <a:t>Identify model classrooms / schools / worksites</a:t>
            </a:r>
            <a:endParaRPr lang="en-CA"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9323528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006690D-D089-447D-8439-55F2979C7CAC}" type="slidenum">
              <a:rPr lang="en-CA" smtClean="0"/>
              <a:t>31</a:t>
            </a:fld>
            <a:endParaRPr lang="en-CA" dirty="0"/>
          </a:p>
        </p:txBody>
      </p:sp>
      <p:pic>
        <p:nvPicPr>
          <p:cNvPr id="3" name="Picture 2"/>
          <p:cNvPicPr>
            <a:picLocks noChangeAspect="1"/>
          </p:cNvPicPr>
          <p:nvPr/>
        </p:nvPicPr>
        <p:blipFill>
          <a:blip r:embed="rId2"/>
          <a:stretch>
            <a:fillRect/>
          </a:stretch>
        </p:blipFill>
        <p:spPr>
          <a:xfrm>
            <a:off x="1223962" y="1643062"/>
            <a:ext cx="4295775" cy="2771775"/>
          </a:xfrm>
          <a:prstGeom prst="rect">
            <a:avLst/>
          </a:prstGeom>
        </p:spPr>
      </p:pic>
      <p:pic>
        <p:nvPicPr>
          <p:cNvPr id="5" name="Picture 4"/>
          <p:cNvPicPr>
            <a:picLocks noChangeAspect="1"/>
          </p:cNvPicPr>
          <p:nvPr/>
        </p:nvPicPr>
        <p:blipFill>
          <a:blip r:embed="rId3"/>
          <a:stretch>
            <a:fillRect/>
          </a:stretch>
        </p:blipFill>
        <p:spPr>
          <a:xfrm>
            <a:off x="7172325" y="1643062"/>
            <a:ext cx="3105150" cy="4000500"/>
          </a:xfrm>
          <a:prstGeom prst="rect">
            <a:avLst/>
          </a:prstGeom>
        </p:spPr>
      </p:pic>
    </p:spTree>
    <p:extLst>
      <p:ext uri="{BB962C8B-B14F-4D97-AF65-F5344CB8AC3E}">
        <p14:creationId xmlns:p14="http://schemas.microsoft.com/office/powerpoint/2010/main" val="288624386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006690D-D089-447D-8439-55F2979C7CAC}" type="slidenum">
              <a:rPr lang="en-CA" smtClean="0"/>
              <a:t>32</a:t>
            </a:fld>
            <a:endParaRPr lang="en-CA" dirty="0"/>
          </a:p>
        </p:txBody>
      </p:sp>
      <p:pic>
        <p:nvPicPr>
          <p:cNvPr id="5" name="Picture 4"/>
          <p:cNvPicPr>
            <a:picLocks noChangeAspect="1"/>
          </p:cNvPicPr>
          <p:nvPr/>
        </p:nvPicPr>
        <p:blipFill>
          <a:blip r:embed="rId2"/>
          <a:stretch>
            <a:fillRect/>
          </a:stretch>
        </p:blipFill>
        <p:spPr>
          <a:xfrm>
            <a:off x="1395535" y="760562"/>
            <a:ext cx="9149572" cy="5672164"/>
          </a:xfrm>
          <a:prstGeom prst="rect">
            <a:avLst/>
          </a:prstGeom>
        </p:spPr>
      </p:pic>
      <p:sp>
        <p:nvSpPr>
          <p:cNvPr id="2" name="Content Placeholder 1"/>
          <p:cNvSpPr>
            <a:spLocks noGrp="1"/>
          </p:cNvSpPr>
          <p:nvPr>
            <p:ph idx="1"/>
          </p:nvPr>
        </p:nvSpPr>
        <p:spPr>
          <a:xfrm>
            <a:off x="6721643" y="5501736"/>
            <a:ext cx="2893195" cy="819171"/>
          </a:xfrm>
        </p:spPr>
        <p:txBody>
          <a:bodyPr/>
          <a:lstStyle/>
          <a:p>
            <a:pPr marL="0" indent="0">
              <a:buNone/>
            </a:pPr>
            <a:r>
              <a:rPr lang="en-US" dirty="0" smtClean="0">
                <a:hlinkClick r:id="rId3"/>
              </a:rPr>
              <a:t>Every Opportunity</a:t>
            </a:r>
            <a:endParaRPr lang="en-US" dirty="0"/>
          </a:p>
        </p:txBody>
      </p:sp>
    </p:spTree>
    <p:extLst>
      <p:ext uri="{BB962C8B-B14F-4D97-AF65-F5344CB8AC3E}">
        <p14:creationId xmlns:p14="http://schemas.microsoft.com/office/powerpoint/2010/main" val="179940780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006690D-D089-447D-8439-55F2979C7CAC}" type="slidenum">
              <a:rPr lang="en-CA" smtClean="0"/>
              <a:t>33</a:t>
            </a:fld>
            <a:endParaRPr lang="en-CA" dirty="0"/>
          </a:p>
        </p:txBody>
      </p:sp>
      <p:sp>
        <p:nvSpPr>
          <p:cNvPr id="3" name="TextBox 2"/>
          <p:cNvSpPr txBox="1"/>
          <p:nvPr/>
        </p:nvSpPr>
        <p:spPr>
          <a:xfrm>
            <a:off x="344708" y="1219886"/>
            <a:ext cx="10883153" cy="5847755"/>
          </a:xfrm>
          <a:prstGeom prst="rect">
            <a:avLst/>
          </a:prstGeom>
          <a:noFill/>
        </p:spPr>
        <p:txBody>
          <a:bodyPr wrap="square" rtlCol="0">
            <a:spAutoFit/>
          </a:bodyPr>
          <a:lstStyle/>
          <a:p>
            <a:pPr algn="ctr"/>
            <a:r>
              <a:rPr lang="en-US" sz="3600" b="1" dirty="0" smtClean="0">
                <a:latin typeface="Calibri" panose="020F0502020204030204" pitchFamily="34" charset="0"/>
                <a:cs typeface="Calibri" panose="020F0502020204030204" pitchFamily="34" charset="0"/>
              </a:rPr>
              <a:t>Thank you </a:t>
            </a:r>
          </a:p>
          <a:p>
            <a:pPr algn="ctr"/>
            <a:r>
              <a:rPr lang="en-US" sz="2800" b="1" i="1" dirty="0" smtClean="0">
                <a:latin typeface="Calibri" panose="020F0502020204030204" pitchFamily="34" charset="0"/>
                <a:cs typeface="Calibri" panose="020F0502020204030204" pitchFamily="34" charset="0"/>
              </a:rPr>
              <a:t>English</a:t>
            </a:r>
          </a:p>
          <a:p>
            <a:pPr algn="ctr"/>
            <a:r>
              <a:rPr lang="en-US" sz="3600" b="1" dirty="0" smtClean="0">
                <a:latin typeface="Calibri" panose="020F0502020204030204" pitchFamily="34" charset="0"/>
                <a:cs typeface="Calibri" panose="020F0502020204030204" pitchFamily="34" charset="0"/>
              </a:rPr>
              <a:t>Merci </a:t>
            </a:r>
          </a:p>
          <a:p>
            <a:pPr algn="ctr"/>
            <a:r>
              <a:rPr lang="en-US" sz="2800" b="1" i="1" dirty="0" smtClean="0">
                <a:latin typeface="Calibri" panose="020F0502020204030204" pitchFamily="34" charset="0"/>
                <a:cs typeface="Calibri" panose="020F0502020204030204" pitchFamily="34" charset="0"/>
              </a:rPr>
              <a:t>French</a:t>
            </a:r>
          </a:p>
          <a:p>
            <a:pPr algn="ctr"/>
            <a:r>
              <a:rPr lang="en-US" sz="3600" b="1" dirty="0" smtClean="0">
                <a:latin typeface="Calibri" panose="020F0502020204030204" pitchFamily="34" charset="0"/>
                <a:cs typeface="Calibri" panose="020F0502020204030204" pitchFamily="34" charset="0"/>
              </a:rPr>
              <a:t>Wela’lioq </a:t>
            </a:r>
          </a:p>
          <a:p>
            <a:pPr algn="ctr"/>
            <a:r>
              <a:rPr lang="en-US" sz="2800" b="1" i="1" dirty="0" smtClean="0">
                <a:latin typeface="Calibri" panose="020F0502020204030204" pitchFamily="34" charset="0"/>
                <a:cs typeface="Calibri" panose="020F0502020204030204" pitchFamily="34" charset="0"/>
              </a:rPr>
              <a:t>Mi’kmaq</a:t>
            </a:r>
          </a:p>
          <a:p>
            <a:pPr algn="ctr"/>
            <a:r>
              <a:rPr lang="en-US" sz="3600" b="1" dirty="0" smtClean="0">
                <a:latin typeface="Calibri" panose="020F0502020204030204" pitchFamily="34" charset="0"/>
                <a:cs typeface="Calibri" panose="020F0502020204030204" pitchFamily="34" charset="0"/>
              </a:rPr>
              <a:t>Danke </a:t>
            </a:r>
          </a:p>
          <a:p>
            <a:pPr algn="ctr"/>
            <a:r>
              <a:rPr lang="en-US" sz="2800" b="1" i="1" dirty="0" smtClean="0">
                <a:latin typeface="Calibri" panose="020F0502020204030204" pitchFamily="34" charset="0"/>
                <a:cs typeface="Calibri" panose="020F0502020204030204" pitchFamily="34" charset="0"/>
              </a:rPr>
              <a:t>German</a:t>
            </a:r>
          </a:p>
          <a:p>
            <a:pPr algn="ctr"/>
            <a:r>
              <a:rPr lang="en-US" sz="3600" b="1" dirty="0" smtClean="0">
                <a:latin typeface="Calibri" panose="020F0502020204030204" pitchFamily="34" charset="0"/>
                <a:cs typeface="Calibri" panose="020F0502020204030204" pitchFamily="34" charset="0"/>
              </a:rPr>
              <a:t>Asante </a:t>
            </a:r>
          </a:p>
          <a:p>
            <a:pPr algn="ctr"/>
            <a:r>
              <a:rPr lang="en-US" sz="2800" b="1" i="1" dirty="0" smtClean="0">
                <a:latin typeface="Calibri" panose="020F0502020204030204" pitchFamily="34" charset="0"/>
                <a:cs typeface="Calibri" panose="020F0502020204030204" pitchFamily="34" charset="0"/>
              </a:rPr>
              <a:t>Swahili</a:t>
            </a:r>
          </a:p>
          <a:p>
            <a:pPr algn="ctr"/>
            <a:endParaRPr lang="en-US" sz="5400" b="1" dirty="0"/>
          </a:p>
        </p:txBody>
      </p:sp>
      <p:sp>
        <p:nvSpPr>
          <p:cNvPr id="4" name="TextBox 3"/>
          <p:cNvSpPr txBox="1"/>
          <p:nvPr/>
        </p:nvSpPr>
        <p:spPr>
          <a:xfrm>
            <a:off x="8338671" y="5172946"/>
            <a:ext cx="3508624" cy="1077218"/>
          </a:xfrm>
          <a:prstGeom prst="rect">
            <a:avLst/>
          </a:prstGeom>
          <a:noFill/>
        </p:spPr>
        <p:txBody>
          <a:bodyPr wrap="square" rtlCol="0">
            <a:spAutoFit/>
          </a:bodyPr>
          <a:lstStyle/>
          <a:p>
            <a:r>
              <a:rPr lang="en-CA" sz="3200" b="1" dirty="0" smtClean="0">
                <a:latin typeface="Calibri" panose="020F0502020204030204" pitchFamily="34" charset="0"/>
                <a:cs typeface="Calibri" panose="020F0502020204030204" pitchFamily="34" charset="0"/>
              </a:rPr>
              <a:t>Scott Milner</a:t>
            </a:r>
            <a:endParaRPr lang="en-CA" sz="3200" b="1" dirty="0">
              <a:latin typeface="Calibri" panose="020F0502020204030204" pitchFamily="34" charset="0"/>
              <a:cs typeface="Calibri" panose="020F0502020204030204" pitchFamily="34" charset="0"/>
            </a:endParaRPr>
          </a:p>
          <a:p>
            <a:r>
              <a:rPr lang="en-CA" sz="3200" b="1" dirty="0" smtClean="0">
                <a:latin typeface="Calibri" panose="020F0502020204030204" pitchFamily="34" charset="0"/>
                <a:cs typeface="Calibri" panose="020F0502020204030204" pitchFamily="34" charset="0"/>
              </a:rPr>
              <a:t>smilner@ssrsb.ca</a:t>
            </a:r>
            <a:endParaRPr lang="en-CA" sz="32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080002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006690D-D089-447D-8439-55F2979C7CAC}" type="slidenum">
              <a:rPr lang="en-CA" smtClean="0"/>
              <a:t>4</a:t>
            </a:fld>
            <a:endParaRPr lang="en-CA"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513" y="1710812"/>
            <a:ext cx="4527938" cy="3841955"/>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69078" y="2453967"/>
            <a:ext cx="5468471" cy="3098800"/>
          </a:xfrm>
          <a:prstGeom prst="rect">
            <a:avLst/>
          </a:prstGeom>
        </p:spPr>
      </p:pic>
    </p:spTree>
    <p:extLst>
      <p:ext uri="{BB962C8B-B14F-4D97-AF65-F5344CB8AC3E}">
        <p14:creationId xmlns:p14="http://schemas.microsoft.com/office/powerpoint/2010/main" val="27091782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006690D-D089-447D-8439-55F2979C7CAC}" type="slidenum">
              <a:rPr lang="en-CA" smtClean="0"/>
              <a:t>5</a:t>
            </a:fld>
            <a:endParaRPr lang="en-CA" dirty="0"/>
          </a:p>
        </p:txBody>
      </p:sp>
      <p:sp>
        <p:nvSpPr>
          <p:cNvPr id="3" name="TextBox 2"/>
          <p:cNvSpPr txBox="1"/>
          <p:nvPr/>
        </p:nvSpPr>
        <p:spPr>
          <a:xfrm>
            <a:off x="2094272" y="730045"/>
            <a:ext cx="7816644" cy="646331"/>
          </a:xfrm>
          <a:prstGeom prst="rect">
            <a:avLst/>
          </a:prstGeom>
          <a:noFill/>
        </p:spPr>
        <p:txBody>
          <a:bodyPr wrap="square" rtlCol="0">
            <a:spAutoFit/>
          </a:bodyPr>
          <a:lstStyle/>
          <a:p>
            <a:r>
              <a:rPr lang="en-CA" sz="3600" b="1"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Restorative Approach in Nova Scotia</a:t>
            </a:r>
            <a:endParaRPr lang="en-CA" sz="36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4" name="TextBox 3"/>
          <p:cNvSpPr txBox="1"/>
          <p:nvPr/>
        </p:nvSpPr>
        <p:spPr>
          <a:xfrm>
            <a:off x="1168400" y="1968500"/>
            <a:ext cx="10312400" cy="3970318"/>
          </a:xfrm>
          <a:prstGeom prst="rect">
            <a:avLst/>
          </a:prstGeom>
          <a:noFill/>
        </p:spPr>
        <p:txBody>
          <a:bodyPr wrap="square" rtlCol="0">
            <a:spAutoFit/>
          </a:bodyPr>
          <a:lstStyle/>
          <a:p>
            <a:pPr marL="285750" indent="-285750">
              <a:buFont typeface="Wingdings" panose="05000000000000000000" pitchFamily="2" charset="2"/>
              <a:buChar char="§"/>
            </a:pPr>
            <a:r>
              <a:rPr lang="en-CA" dirty="0">
                <a:latin typeface="Calibri" panose="020F0502020204030204" pitchFamily="34" charset="0"/>
                <a:cs typeface="Calibri" panose="020F0502020204030204" pitchFamily="34" charset="0"/>
              </a:rPr>
              <a:t>Nova Scotia Restorative Justice (NSRJ) program was conceived in </a:t>
            </a:r>
            <a:r>
              <a:rPr lang="en-CA" dirty="0" smtClean="0">
                <a:latin typeface="Calibri" panose="020F0502020204030204" pitchFamily="34" charset="0"/>
                <a:cs typeface="Calibri" panose="020F0502020204030204" pitchFamily="34" charset="0"/>
              </a:rPr>
              <a:t>1997.</a:t>
            </a:r>
          </a:p>
          <a:p>
            <a:pPr marL="285750" indent="-285750">
              <a:buFont typeface="Wingdings" panose="05000000000000000000" pitchFamily="2" charset="2"/>
              <a:buChar char="§"/>
            </a:pPr>
            <a:r>
              <a:rPr lang="en-CA" dirty="0" smtClean="0">
                <a:latin typeface="Calibri" panose="020F0502020204030204" pitchFamily="34" charset="0"/>
                <a:cs typeface="Calibri" panose="020F0502020204030204" pitchFamily="34" charset="0"/>
              </a:rPr>
              <a:t>2006 Tri-County Restorative Justice agency took the lead in supporting the first adopting school. </a:t>
            </a:r>
          </a:p>
          <a:p>
            <a:pPr marL="285750" indent="-285750">
              <a:buFont typeface="Wingdings" panose="05000000000000000000" pitchFamily="2" charset="2"/>
              <a:buChar char="§"/>
            </a:pPr>
            <a:r>
              <a:rPr lang="en-CA" dirty="0" smtClean="0">
                <a:latin typeface="Calibri" panose="020F0502020204030204" pitchFamily="34" charset="0"/>
                <a:cs typeface="Calibri" panose="020F0502020204030204" pitchFamily="34" charset="0"/>
              </a:rPr>
              <a:t>Restorative Justice was conceptualizing how to integrate RA in schools.</a:t>
            </a:r>
          </a:p>
          <a:p>
            <a:pPr marL="285750" indent="-285750">
              <a:buFont typeface="Wingdings" panose="05000000000000000000" pitchFamily="2" charset="2"/>
              <a:buChar char="§"/>
            </a:pPr>
            <a:r>
              <a:rPr lang="en-CA" dirty="0" smtClean="0">
                <a:latin typeface="Calibri" panose="020F0502020204030204" pitchFamily="34" charset="0"/>
                <a:cs typeface="Calibri" panose="020F0502020204030204" pitchFamily="34" charset="0"/>
              </a:rPr>
              <a:t>2008 NSRJ-CURA (Nova Scotia Restorative Justice – Community University Research Alliance) (sponsored NS teams to New Zealand, Hull and Leeds UK).</a:t>
            </a:r>
          </a:p>
          <a:p>
            <a:pPr marL="285750" indent="-285750">
              <a:buFont typeface="Wingdings" panose="05000000000000000000" pitchFamily="2" charset="2"/>
              <a:buChar char="§"/>
            </a:pPr>
            <a:r>
              <a:rPr lang="en-CA" dirty="0" smtClean="0">
                <a:latin typeface="Calibri" panose="020F0502020204030204" pitchFamily="34" charset="0"/>
                <a:cs typeface="Calibri" panose="020F0502020204030204" pitchFamily="34" charset="0"/>
              </a:rPr>
              <a:t>2009 restorative approaches first introduced in the school context through SchoolsPlus.</a:t>
            </a:r>
          </a:p>
          <a:p>
            <a:pPr marL="285750" indent="-285750">
              <a:buFont typeface="Wingdings" panose="05000000000000000000" pitchFamily="2" charset="2"/>
              <a:buChar char="§"/>
            </a:pPr>
            <a:r>
              <a:rPr lang="en-CA" dirty="0" smtClean="0">
                <a:latin typeface="Calibri" panose="020F0502020204030204" pitchFamily="34" charset="0"/>
                <a:cs typeface="Calibri" panose="020F0502020204030204" pitchFamily="34" charset="0"/>
              </a:rPr>
              <a:t>2010 Department of Justice and Education co-sponsored a position. This position ended 2013.</a:t>
            </a:r>
          </a:p>
          <a:p>
            <a:pPr marL="285750" indent="-285750">
              <a:buFont typeface="Wingdings" panose="05000000000000000000" pitchFamily="2" charset="2"/>
              <a:buChar char="§"/>
            </a:pPr>
            <a:r>
              <a:rPr lang="en-CA" dirty="0" smtClean="0">
                <a:latin typeface="Calibri" panose="020F0502020204030204" pitchFamily="34" charset="0"/>
                <a:cs typeface="Calibri" panose="020F0502020204030204" pitchFamily="34" charset="0"/>
              </a:rPr>
              <a:t>2015 Restorative Inquiry into </a:t>
            </a:r>
            <a:r>
              <a:rPr lang="en-CA" dirty="0">
                <a:latin typeface="Calibri" panose="020F0502020204030204" pitchFamily="34" charset="0"/>
                <a:cs typeface="Calibri" panose="020F0502020204030204" pitchFamily="34" charset="0"/>
              </a:rPr>
              <a:t>abuses at </a:t>
            </a:r>
            <a:r>
              <a:rPr lang="en-CA" dirty="0" smtClean="0">
                <a:latin typeface="Calibri" panose="020F0502020204030204" pitchFamily="34" charset="0"/>
                <a:cs typeface="Calibri" panose="020F0502020204030204" pitchFamily="34" charset="0"/>
              </a:rPr>
              <a:t>the Nova Scotia Home for Coloured Children. </a:t>
            </a:r>
          </a:p>
          <a:p>
            <a:pPr marL="285750" indent="-285750">
              <a:buFont typeface="Wingdings" panose="05000000000000000000" pitchFamily="2" charset="2"/>
              <a:buChar char="§"/>
            </a:pPr>
            <a:r>
              <a:rPr lang="en-CA" dirty="0" smtClean="0">
                <a:latin typeface="Calibri" panose="020F0502020204030204" pitchFamily="34" charset="0"/>
                <a:cs typeface="Calibri" panose="020F0502020204030204" pitchFamily="34" charset="0"/>
              </a:rPr>
              <a:t>2015 Dalhousie Dental School Facebook scandal.</a:t>
            </a:r>
          </a:p>
          <a:p>
            <a:pPr marL="285750" indent="-285750">
              <a:buFont typeface="Wingdings" panose="05000000000000000000" pitchFamily="2" charset="2"/>
              <a:buChar char="§"/>
            </a:pPr>
            <a:r>
              <a:rPr lang="en-CA" dirty="0" smtClean="0">
                <a:latin typeface="Calibri" panose="020F0502020204030204" pitchFamily="34" charset="0"/>
                <a:cs typeface="Calibri" panose="020F0502020204030204" pitchFamily="34" charset="0"/>
              </a:rPr>
              <a:t>May 2016, Senate Committee on Legal and Constitutional Affairs, </a:t>
            </a:r>
            <a:r>
              <a:rPr lang="en-CA" i="1" dirty="0" smtClean="0">
                <a:latin typeface="Calibri" panose="020F0502020204030204" pitchFamily="34" charset="0"/>
                <a:cs typeface="Calibri" panose="020F0502020204030204" pitchFamily="34" charset="0"/>
              </a:rPr>
              <a:t>A Different Approach to Justice</a:t>
            </a:r>
          </a:p>
          <a:p>
            <a:pPr marL="285750" indent="-285750">
              <a:buFont typeface="Wingdings" panose="05000000000000000000" pitchFamily="2" charset="2"/>
              <a:buChar char="§"/>
            </a:pPr>
            <a:r>
              <a:rPr lang="en-CA" dirty="0" smtClean="0">
                <a:latin typeface="Calibri" panose="020F0502020204030204" pitchFamily="34" charset="0"/>
                <a:cs typeface="Calibri" panose="020F0502020204030204" pitchFamily="34" charset="0"/>
              </a:rPr>
              <a:t>June 2016, Dalhousie University Law hosts International Restorative Justice Conference </a:t>
            </a:r>
          </a:p>
          <a:p>
            <a:pPr marL="285750" indent="-285750">
              <a:buFont typeface="Wingdings" panose="05000000000000000000" pitchFamily="2" charset="2"/>
              <a:buChar char="§"/>
            </a:pPr>
            <a:r>
              <a:rPr lang="en-CA" dirty="0" smtClean="0">
                <a:latin typeface="Calibri" panose="020F0502020204030204" pitchFamily="34" charset="0"/>
                <a:cs typeface="Calibri" panose="020F0502020204030204" pitchFamily="34" charset="0"/>
              </a:rPr>
              <a:t>2011 …. 17 schools</a:t>
            </a:r>
          </a:p>
          <a:p>
            <a:pPr marL="285750" indent="-285750">
              <a:buFont typeface="Wingdings" panose="05000000000000000000" pitchFamily="2" charset="2"/>
              <a:buChar char="§"/>
            </a:pPr>
            <a:r>
              <a:rPr lang="en-CA" dirty="0" smtClean="0">
                <a:latin typeface="Calibri" panose="020F0502020204030204" pitchFamily="34" charset="0"/>
                <a:cs typeface="Calibri" panose="020F0502020204030204" pitchFamily="34" charset="0"/>
              </a:rPr>
              <a:t>2018 …. about 110 schools</a:t>
            </a:r>
          </a:p>
          <a:p>
            <a:pPr marL="285750" indent="-285750">
              <a:buFont typeface="Wingdings" panose="05000000000000000000" pitchFamily="2" charset="2"/>
              <a:buChar char="§"/>
            </a:pPr>
            <a:r>
              <a:rPr lang="en-CA" dirty="0" smtClean="0">
                <a:latin typeface="Calibri" panose="020F0502020204030204" pitchFamily="34" charset="0"/>
                <a:cs typeface="Calibri" panose="020F0502020204030204" pitchFamily="34" charset="0"/>
              </a:rPr>
              <a:t>IIRP has been involved in this development since the beginning</a:t>
            </a:r>
            <a:endParaRPr lang="en-CA"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592149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006690D-D089-447D-8439-55F2979C7CAC}" type="slidenum">
              <a:rPr lang="en-CA" smtClean="0"/>
              <a:t>6</a:t>
            </a:fld>
            <a:endParaRPr lang="en-CA"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964" y="1214172"/>
            <a:ext cx="3574095" cy="2025320"/>
          </a:xfrm>
          <a:prstGeom prst="rect">
            <a:avLst/>
          </a:prstGeom>
        </p:spPr>
      </p:pic>
      <p:sp>
        <p:nvSpPr>
          <p:cNvPr id="4" name="Oval 3"/>
          <p:cNvSpPr/>
          <p:nvPr/>
        </p:nvSpPr>
        <p:spPr>
          <a:xfrm>
            <a:off x="1330859" y="1548142"/>
            <a:ext cx="1720159" cy="851025"/>
          </a:xfrm>
          <a:prstGeom prst="ellipse">
            <a:avLst/>
          </a:prstGeom>
          <a:solidFill>
            <a:schemeClr val="bg2">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p:cNvSpPr/>
          <p:nvPr/>
        </p:nvSpPr>
        <p:spPr>
          <a:xfrm>
            <a:off x="885524" y="2274358"/>
            <a:ext cx="1019828" cy="613222"/>
          </a:xfrm>
          <a:prstGeom prst="ellipse">
            <a:avLst/>
          </a:prstGeom>
          <a:solidFill>
            <a:schemeClr val="bg2">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ight Arrow 6"/>
          <p:cNvSpPr/>
          <p:nvPr/>
        </p:nvSpPr>
        <p:spPr>
          <a:xfrm rot="3553867">
            <a:off x="1594251" y="3242202"/>
            <a:ext cx="919610" cy="296987"/>
          </a:xfrm>
          <a:prstGeom prst="rightArrow">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ight Arrow 5"/>
          <p:cNvSpPr/>
          <p:nvPr/>
        </p:nvSpPr>
        <p:spPr>
          <a:xfrm rot="699195">
            <a:off x="2919503" y="2396527"/>
            <a:ext cx="3772907" cy="296987"/>
          </a:xfrm>
          <a:prstGeom prst="rightArrow">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6870552" y="2997337"/>
            <a:ext cx="3505482" cy="923330"/>
          </a:xfrm>
          <a:prstGeom prst="rect">
            <a:avLst/>
          </a:prstGeom>
          <a:noFill/>
        </p:spPr>
        <p:txBody>
          <a:bodyPr wrap="square" rtlCol="0">
            <a:spAutoFit/>
          </a:bodyPr>
          <a:lstStyle/>
          <a:p>
            <a:pPr marL="285750" indent="-285750">
              <a:buFont typeface="Wingdings" panose="05000000000000000000" pitchFamily="2" charset="2"/>
              <a:buChar char="§"/>
            </a:pPr>
            <a:r>
              <a:rPr lang="en-US" dirty="0" smtClean="0">
                <a:latin typeface="Calibri" panose="020F0502020204030204" pitchFamily="34" charset="0"/>
              </a:rPr>
              <a:t>RA in 2011 / 2012</a:t>
            </a:r>
          </a:p>
          <a:p>
            <a:pPr marL="285750" indent="-285750">
              <a:buFont typeface="Wingdings" panose="05000000000000000000" pitchFamily="2" charset="2"/>
              <a:buChar char="§"/>
            </a:pPr>
            <a:r>
              <a:rPr lang="en-US" dirty="0" smtClean="0">
                <a:latin typeface="Calibri" panose="020F0502020204030204" pitchFamily="34" charset="0"/>
              </a:rPr>
              <a:t>22 000 students</a:t>
            </a:r>
          </a:p>
          <a:p>
            <a:pPr marL="285750" indent="-285750">
              <a:buFont typeface="Wingdings" panose="05000000000000000000" pitchFamily="2" charset="2"/>
              <a:buChar char="§"/>
            </a:pPr>
            <a:r>
              <a:rPr lang="en-US" dirty="0" smtClean="0">
                <a:latin typeface="Calibri" panose="020F0502020204030204" pitchFamily="34" charset="0"/>
              </a:rPr>
              <a:t>75 schools</a:t>
            </a:r>
          </a:p>
        </p:txBody>
      </p:sp>
      <p:sp>
        <p:nvSpPr>
          <p:cNvPr id="11" name="TextBox 10"/>
          <p:cNvSpPr txBox="1"/>
          <p:nvPr/>
        </p:nvSpPr>
        <p:spPr>
          <a:xfrm>
            <a:off x="2224287" y="3541899"/>
            <a:ext cx="4552750" cy="1477328"/>
          </a:xfrm>
          <a:prstGeom prst="rect">
            <a:avLst/>
          </a:prstGeom>
          <a:noFill/>
        </p:spPr>
        <p:txBody>
          <a:bodyPr wrap="square" rtlCol="0">
            <a:spAutoFit/>
          </a:bodyPr>
          <a:lstStyle/>
          <a:p>
            <a:pPr marL="285750" indent="-285750">
              <a:buFont typeface="Wingdings" panose="05000000000000000000" pitchFamily="2" charset="2"/>
              <a:buChar char="§"/>
            </a:pPr>
            <a:endParaRPr lang="en-US" dirty="0" smtClean="0">
              <a:latin typeface="Calibri" panose="020F0502020204030204" pitchFamily="34" charset="0"/>
            </a:endParaRPr>
          </a:p>
          <a:p>
            <a:pPr marL="285750" indent="-285750">
              <a:buFont typeface="Wingdings" panose="05000000000000000000" pitchFamily="2" charset="2"/>
              <a:buChar char="§"/>
            </a:pPr>
            <a:r>
              <a:rPr lang="en-US" dirty="0" smtClean="0">
                <a:latin typeface="Calibri" panose="020F0502020204030204" pitchFamily="34" charset="0"/>
              </a:rPr>
              <a:t>RA in 2017 / 2018</a:t>
            </a:r>
          </a:p>
          <a:p>
            <a:pPr marL="285750" indent="-285750">
              <a:buFont typeface="Wingdings" panose="05000000000000000000" pitchFamily="2" charset="2"/>
              <a:buChar char="§"/>
            </a:pPr>
            <a:r>
              <a:rPr lang="en-US" dirty="0" smtClean="0">
                <a:latin typeface="Calibri" panose="020F0502020204030204" pitchFamily="34" charset="0"/>
              </a:rPr>
              <a:t>6500 students</a:t>
            </a:r>
          </a:p>
          <a:p>
            <a:pPr marL="285750" indent="-285750">
              <a:buFont typeface="Wingdings" panose="05000000000000000000" pitchFamily="2" charset="2"/>
              <a:buChar char="§"/>
            </a:pPr>
            <a:r>
              <a:rPr lang="en-US" dirty="0" smtClean="0">
                <a:latin typeface="Calibri" panose="020F0502020204030204" pitchFamily="34" charset="0"/>
              </a:rPr>
              <a:t>25 schools</a:t>
            </a:r>
          </a:p>
          <a:p>
            <a:endParaRPr lang="en-US" dirty="0"/>
          </a:p>
        </p:txBody>
      </p:sp>
      <p:sp>
        <p:nvSpPr>
          <p:cNvPr id="12" name="TextBox 11"/>
          <p:cNvSpPr txBox="1"/>
          <p:nvPr/>
        </p:nvSpPr>
        <p:spPr>
          <a:xfrm>
            <a:off x="1828122" y="439284"/>
            <a:ext cx="7962900" cy="707886"/>
          </a:xfrm>
          <a:prstGeom prst="rect">
            <a:avLst/>
          </a:prstGeom>
          <a:noFill/>
        </p:spPr>
        <p:txBody>
          <a:bodyPr wrap="square" rtlCol="0">
            <a:spAutoFit/>
          </a:bodyPr>
          <a:lstStyle/>
          <a:p>
            <a:r>
              <a:rPr lang="en-CA" sz="4000" b="1" dirty="0" smtClean="0">
                <a:solidFill>
                  <a:srgbClr val="FF0000"/>
                </a:solidFill>
                <a:latin typeface="Calibri" panose="020F0502020204030204" pitchFamily="34" charset="0"/>
                <a:cs typeface="Calibri" panose="020F0502020204030204" pitchFamily="34" charset="0"/>
              </a:rPr>
              <a:t>OPPORTUNITY: Change in Leadership</a:t>
            </a:r>
            <a:endParaRPr lang="en-CA" sz="4000" b="1" dirty="0">
              <a:solidFill>
                <a:srgbClr val="FF0000"/>
              </a:solidFill>
              <a:latin typeface="Calibri" panose="020F0502020204030204" pitchFamily="34" charset="0"/>
              <a:cs typeface="Calibri" panose="020F0502020204030204" pitchFamily="34" charset="0"/>
            </a:endParaRPr>
          </a:p>
        </p:txBody>
      </p:sp>
      <p:sp>
        <p:nvSpPr>
          <p:cNvPr id="8" name="Oval 7"/>
          <p:cNvSpPr/>
          <p:nvPr/>
        </p:nvSpPr>
        <p:spPr>
          <a:xfrm>
            <a:off x="1465305" y="1548142"/>
            <a:ext cx="758982" cy="470404"/>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ight Arrow 8"/>
          <p:cNvSpPr/>
          <p:nvPr/>
        </p:nvSpPr>
        <p:spPr>
          <a:xfrm>
            <a:off x="2232874" y="1645037"/>
            <a:ext cx="3585285" cy="235202"/>
          </a:xfrm>
          <a:prstGeom prst="rightArrow">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Rectangle 13"/>
          <p:cNvSpPr/>
          <p:nvPr/>
        </p:nvSpPr>
        <p:spPr>
          <a:xfrm>
            <a:off x="5864168" y="1366445"/>
            <a:ext cx="6096000" cy="1200329"/>
          </a:xfrm>
          <a:prstGeom prst="rect">
            <a:avLst/>
          </a:prstGeom>
        </p:spPr>
        <p:txBody>
          <a:bodyPr>
            <a:spAutoFit/>
          </a:bodyPr>
          <a:lstStyle/>
          <a:p>
            <a:pPr marL="285750" indent="-285750">
              <a:buFont typeface="Wingdings" panose="05000000000000000000" pitchFamily="2" charset="2"/>
              <a:buChar char="§"/>
            </a:pPr>
            <a:r>
              <a:rPr lang="en-US" dirty="0">
                <a:latin typeface="Calibri" panose="020F0502020204030204" pitchFamily="34" charset="0"/>
              </a:rPr>
              <a:t>RA in </a:t>
            </a:r>
            <a:r>
              <a:rPr lang="en-US" dirty="0" smtClean="0">
                <a:latin typeface="Calibri" panose="020F0502020204030204" pitchFamily="34" charset="0"/>
              </a:rPr>
              <a:t>2008 </a:t>
            </a:r>
            <a:r>
              <a:rPr lang="en-US" dirty="0">
                <a:latin typeface="Calibri" panose="020F0502020204030204" pitchFamily="34" charset="0"/>
              </a:rPr>
              <a:t>/ </a:t>
            </a:r>
            <a:r>
              <a:rPr lang="en-US" dirty="0" smtClean="0">
                <a:latin typeface="Calibri" panose="020F0502020204030204" pitchFamily="34" charset="0"/>
              </a:rPr>
              <a:t>2009</a:t>
            </a:r>
            <a:endParaRPr lang="en-US" dirty="0">
              <a:latin typeface="Calibri" panose="020F0502020204030204" pitchFamily="34" charset="0"/>
            </a:endParaRPr>
          </a:p>
          <a:p>
            <a:pPr marL="285750" indent="-285750">
              <a:buFont typeface="Wingdings" panose="05000000000000000000" pitchFamily="2" charset="2"/>
              <a:buChar char="§"/>
            </a:pPr>
            <a:r>
              <a:rPr lang="en-US" dirty="0" smtClean="0">
                <a:latin typeface="Calibri" panose="020F0502020204030204" pitchFamily="34" charset="0"/>
              </a:rPr>
              <a:t>6300 </a:t>
            </a:r>
            <a:r>
              <a:rPr lang="en-US" dirty="0">
                <a:latin typeface="Calibri" panose="020F0502020204030204" pitchFamily="34" charset="0"/>
              </a:rPr>
              <a:t>students</a:t>
            </a:r>
          </a:p>
          <a:p>
            <a:pPr marL="285750" indent="-285750">
              <a:buFont typeface="Wingdings" panose="05000000000000000000" pitchFamily="2" charset="2"/>
              <a:buChar char="§"/>
            </a:pPr>
            <a:r>
              <a:rPr lang="en-US" dirty="0">
                <a:latin typeface="Calibri" panose="020F0502020204030204" pitchFamily="34" charset="0"/>
              </a:rPr>
              <a:t>25 </a:t>
            </a:r>
            <a:r>
              <a:rPr lang="en-US" dirty="0" smtClean="0">
                <a:latin typeface="Calibri" panose="020F0502020204030204" pitchFamily="34" charset="0"/>
              </a:rPr>
              <a:t>schools</a:t>
            </a:r>
          </a:p>
          <a:p>
            <a:pPr marL="285750" indent="-285750">
              <a:buFont typeface="Wingdings" panose="05000000000000000000" pitchFamily="2" charset="2"/>
              <a:buChar char="§"/>
            </a:pPr>
            <a:r>
              <a:rPr lang="en-US" dirty="0" smtClean="0">
                <a:latin typeface="Calibri" panose="020F0502020204030204" pitchFamily="34" charset="0"/>
              </a:rPr>
              <a:t>Started in 4 schools</a:t>
            </a:r>
            <a:endParaRPr lang="en-US" dirty="0">
              <a:latin typeface="Calibri" panose="020F0502020204030204" pitchFamily="34" charset="0"/>
            </a:endParaRPr>
          </a:p>
        </p:txBody>
      </p:sp>
    </p:spTree>
    <p:extLst>
      <p:ext uri="{BB962C8B-B14F-4D97-AF65-F5344CB8AC3E}">
        <p14:creationId xmlns:p14="http://schemas.microsoft.com/office/powerpoint/2010/main" val="1462212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6" grpId="0" animBg="1"/>
      <p:bldP spid="10" grpId="0"/>
      <p:bldP spid="11" grpId="0"/>
      <p:bldP spid="8" grpId="0" animBg="1"/>
      <p:bldP spid="9" grpId="0" animBg="1"/>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006690D-D089-447D-8439-55F2979C7CAC}" type="slidenum">
              <a:rPr lang="en-CA" smtClean="0"/>
              <a:t>7</a:t>
            </a:fld>
            <a:endParaRPr lang="en-CA" dirty="0"/>
          </a:p>
        </p:txBody>
      </p:sp>
      <p:sp>
        <p:nvSpPr>
          <p:cNvPr id="3" name="TextBox 2"/>
          <p:cNvSpPr txBox="1"/>
          <p:nvPr/>
        </p:nvSpPr>
        <p:spPr>
          <a:xfrm>
            <a:off x="495300" y="781050"/>
            <a:ext cx="11525250" cy="646331"/>
          </a:xfrm>
          <a:prstGeom prst="rect">
            <a:avLst/>
          </a:prstGeom>
          <a:noFill/>
        </p:spPr>
        <p:txBody>
          <a:bodyPr wrap="square" rtlCol="0">
            <a:spAutoFit/>
          </a:bodyPr>
          <a:lstStyle/>
          <a:p>
            <a:r>
              <a:rPr lang="en-CA" sz="3600" b="1" dirty="0" smtClean="0">
                <a:solidFill>
                  <a:srgbClr val="FF0000"/>
                </a:solidFill>
                <a:latin typeface="Calibri" panose="020F0502020204030204" pitchFamily="34" charset="0"/>
                <a:cs typeface="Calibri" panose="020F0502020204030204" pitchFamily="34" charset="0"/>
              </a:rPr>
              <a:t>YEAR ONE (16 / 17) : Relationships, Watching and Learning</a:t>
            </a:r>
            <a:endParaRPr lang="en-CA" sz="3600" b="1" dirty="0">
              <a:solidFill>
                <a:srgbClr val="FF0000"/>
              </a:solidFill>
              <a:latin typeface="Calibri" panose="020F0502020204030204" pitchFamily="34" charset="0"/>
              <a:cs typeface="Calibri" panose="020F0502020204030204" pitchFamily="34" charset="0"/>
            </a:endParaRPr>
          </a:p>
        </p:txBody>
      </p:sp>
      <p:sp>
        <p:nvSpPr>
          <p:cNvPr id="4" name="TextBox 3"/>
          <p:cNvSpPr txBox="1"/>
          <p:nvPr/>
        </p:nvSpPr>
        <p:spPr>
          <a:xfrm>
            <a:off x="751361" y="1427381"/>
            <a:ext cx="7010400" cy="3170099"/>
          </a:xfrm>
          <a:prstGeom prst="rect">
            <a:avLst/>
          </a:prstGeom>
          <a:noFill/>
        </p:spPr>
        <p:txBody>
          <a:bodyPr wrap="square" rtlCol="0">
            <a:spAutoFit/>
          </a:bodyPr>
          <a:lstStyle/>
          <a:p>
            <a:r>
              <a:rPr lang="en-CA" sz="2000" dirty="0" smtClean="0">
                <a:latin typeface="Calibri" panose="020F0502020204030204" pitchFamily="34" charset="0"/>
                <a:cs typeface="Calibri" panose="020F0502020204030204" pitchFamily="34" charset="0"/>
              </a:rPr>
              <a:t>CLASSIC STRATEGIES for NEW SUPERINTENDENT:</a:t>
            </a:r>
          </a:p>
          <a:p>
            <a:pPr marL="628650" indent="-266700">
              <a:buFont typeface="Wingdings" panose="05000000000000000000" pitchFamily="2" charset="2"/>
              <a:buChar char="§"/>
            </a:pPr>
            <a:r>
              <a:rPr lang="en-CA" sz="2000" dirty="0" smtClean="0">
                <a:latin typeface="Calibri" panose="020F0502020204030204" pitchFamily="34" charset="0"/>
                <a:cs typeface="Calibri" panose="020F0502020204030204" pitchFamily="34" charset="0"/>
              </a:rPr>
              <a:t>Visited 22 of 25 schools, and worksites</a:t>
            </a:r>
          </a:p>
          <a:p>
            <a:pPr marL="628650" indent="-266700">
              <a:buFont typeface="Wingdings" panose="05000000000000000000" pitchFamily="2" charset="2"/>
              <a:buChar char="§"/>
            </a:pPr>
            <a:r>
              <a:rPr lang="en-CA" sz="2000" dirty="0" smtClean="0">
                <a:latin typeface="Calibri" panose="020F0502020204030204" pitchFamily="34" charset="0"/>
                <a:cs typeface="Calibri" panose="020F0502020204030204" pitchFamily="34" charset="0"/>
              </a:rPr>
              <a:t>Start / Stop / Continue exercises</a:t>
            </a:r>
          </a:p>
          <a:p>
            <a:pPr marL="628650" indent="-266700">
              <a:buFont typeface="Wingdings" panose="05000000000000000000" pitchFamily="2" charset="2"/>
              <a:buChar char="§"/>
            </a:pPr>
            <a:r>
              <a:rPr lang="en-CA" sz="2000" dirty="0" smtClean="0">
                <a:latin typeface="Calibri" panose="020F0502020204030204" pitchFamily="34" charset="0"/>
                <a:cs typeface="Calibri" panose="020F0502020204030204" pitchFamily="34" charset="0"/>
              </a:rPr>
              <a:t>Workshopped elected governing Board</a:t>
            </a:r>
          </a:p>
          <a:p>
            <a:pPr marL="628650" indent="-266700">
              <a:buFont typeface="Wingdings" panose="05000000000000000000" pitchFamily="2" charset="2"/>
              <a:buChar char="§"/>
            </a:pPr>
            <a:r>
              <a:rPr lang="en-CA" sz="2000" dirty="0" smtClean="0">
                <a:latin typeface="Calibri" panose="020F0502020204030204" pitchFamily="34" charset="0"/>
                <a:cs typeface="Calibri" panose="020F0502020204030204" pitchFamily="34" charset="0"/>
              </a:rPr>
              <a:t>Attended School Advisory Council Meetings</a:t>
            </a:r>
          </a:p>
          <a:p>
            <a:pPr marL="628650" indent="-266700">
              <a:buFont typeface="Wingdings" panose="05000000000000000000" pitchFamily="2" charset="2"/>
              <a:buChar char="§"/>
            </a:pPr>
            <a:r>
              <a:rPr lang="en-CA" sz="2000" dirty="0" smtClean="0">
                <a:latin typeface="Calibri" panose="020F0502020204030204" pitchFamily="34" charset="0"/>
                <a:cs typeface="Calibri" panose="020F0502020204030204" pitchFamily="34" charset="0"/>
              </a:rPr>
              <a:t>Held two SAC Conferences</a:t>
            </a:r>
          </a:p>
          <a:p>
            <a:pPr marL="628650" indent="-266700">
              <a:buFont typeface="Wingdings" panose="05000000000000000000" pitchFamily="2" charset="2"/>
              <a:buChar char="§"/>
            </a:pPr>
            <a:r>
              <a:rPr lang="en-CA" sz="2000" dirty="0" smtClean="0">
                <a:latin typeface="Calibri" panose="020F0502020204030204" pitchFamily="34" charset="0"/>
                <a:cs typeface="Calibri" panose="020F0502020204030204" pitchFamily="34" charset="0"/>
              </a:rPr>
              <a:t>Visited Municipal Partners</a:t>
            </a:r>
          </a:p>
          <a:p>
            <a:pPr marL="628650" indent="-266700">
              <a:buFont typeface="Wingdings" panose="05000000000000000000" pitchFamily="2" charset="2"/>
              <a:buChar char="§"/>
            </a:pPr>
            <a:r>
              <a:rPr lang="en-CA" sz="2000" dirty="0" smtClean="0">
                <a:latin typeface="Calibri" panose="020F0502020204030204" pitchFamily="34" charset="0"/>
                <a:cs typeface="Calibri" panose="020F0502020204030204" pitchFamily="34" charset="0"/>
              </a:rPr>
              <a:t>Commitment for a Communication Coordinator</a:t>
            </a:r>
          </a:p>
          <a:p>
            <a:pPr marL="628650" indent="-266700">
              <a:buFont typeface="Wingdings" panose="05000000000000000000" pitchFamily="2" charset="2"/>
              <a:buChar char="§"/>
            </a:pPr>
            <a:r>
              <a:rPr lang="en-CA" sz="2000" dirty="0" smtClean="0">
                <a:latin typeface="Calibri" panose="020F0502020204030204" pitchFamily="34" charset="0"/>
                <a:cs typeface="Calibri" panose="020F0502020204030204" pitchFamily="34" charset="0"/>
              </a:rPr>
              <a:t>Policy review</a:t>
            </a:r>
          </a:p>
          <a:p>
            <a:pPr marL="628650" indent="-266700">
              <a:buFont typeface="Wingdings" panose="05000000000000000000" pitchFamily="2" charset="2"/>
              <a:buChar char="§"/>
            </a:pPr>
            <a:r>
              <a:rPr lang="en-CA" sz="2000" dirty="0" smtClean="0">
                <a:latin typeface="Calibri" panose="020F0502020204030204" pitchFamily="34" charset="0"/>
                <a:cs typeface="Calibri" panose="020F0502020204030204" pitchFamily="34" charset="0"/>
              </a:rPr>
              <a:t>Examined student assessment results</a:t>
            </a:r>
            <a:endParaRPr lang="en-CA" sz="2000" dirty="0">
              <a:latin typeface="Calibri" panose="020F0502020204030204" pitchFamily="34" charset="0"/>
              <a:cs typeface="Calibri" panose="020F0502020204030204" pitchFamily="34" charset="0"/>
            </a:endParaRPr>
          </a:p>
        </p:txBody>
      </p:sp>
      <p:sp>
        <p:nvSpPr>
          <p:cNvPr id="5" name="TextBox 4"/>
          <p:cNvSpPr txBox="1"/>
          <p:nvPr/>
        </p:nvSpPr>
        <p:spPr>
          <a:xfrm>
            <a:off x="744416" y="5054490"/>
            <a:ext cx="10703169" cy="369332"/>
          </a:xfrm>
          <a:prstGeom prst="rect">
            <a:avLst/>
          </a:prstGeom>
          <a:noFill/>
        </p:spPr>
        <p:txBody>
          <a:bodyPr wrap="square" rtlCol="0">
            <a:spAutoFit/>
          </a:bodyPr>
          <a:lstStyle/>
          <a:p>
            <a:r>
              <a:rPr lang="en-CA" dirty="0" smtClean="0">
                <a:latin typeface="Calibri" panose="020F0502020204030204" pitchFamily="34" charset="0"/>
                <a:cs typeface="Calibri" panose="020F0502020204030204" pitchFamily="34" charset="0"/>
              </a:rPr>
              <a:t>CONCLUSION</a:t>
            </a:r>
            <a:r>
              <a:rPr lang="en-CA" dirty="0" smtClean="0">
                <a:latin typeface="Calibri" panose="020F0502020204030204" pitchFamily="34" charset="0"/>
                <a:cs typeface="Calibri" panose="020F0502020204030204" pitchFamily="34" charset="0"/>
              </a:rPr>
              <a:t>: Focus on intentional relationship building and re-ignite restorative approach in the school region. </a:t>
            </a:r>
            <a:endParaRPr lang="en-CA"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73194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006690D-D089-447D-8439-55F2979C7CAC}" type="slidenum">
              <a:rPr lang="en-CA" smtClean="0"/>
              <a:t>8</a:t>
            </a:fld>
            <a:endParaRPr lang="en-CA" dirty="0"/>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b="16507"/>
          <a:stretch/>
        </p:blipFill>
        <p:spPr>
          <a:xfrm>
            <a:off x="3005914" y="1295942"/>
            <a:ext cx="5703355" cy="4747847"/>
          </a:xfrm>
          <a:prstGeom prst="rect">
            <a:avLst/>
          </a:prstGeom>
        </p:spPr>
      </p:pic>
    </p:spTree>
    <p:extLst>
      <p:ext uri="{BB962C8B-B14F-4D97-AF65-F5344CB8AC3E}">
        <p14:creationId xmlns:p14="http://schemas.microsoft.com/office/powerpoint/2010/main" val="24281044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27925" y="1122070"/>
            <a:ext cx="4938924" cy="769441"/>
          </a:xfrm>
          <a:prstGeom prst="rect">
            <a:avLst/>
          </a:prstGeom>
          <a:noFill/>
        </p:spPr>
        <p:txBody>
          <a:bodyPr wrap="square" rtlCol="0">
            <a:spAutoFit/>
          </a:bodyPr>
          <a:lstStyle/>
          <a:p>
            <a:r>
              <a:rPr lang="en-CA" sz="4400" b="1"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Start with…… WHY?</a:t>
            </a:r>
            <a:endParaRPr lang="en-CA" sz="44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7" name="TextBox 6"/>
          <p:cNvSpPr txBox="1"/>
          <p:nvPr/>
        </p:nvSpPr>
        <p:spPr>
          <a:xfrm>
            <a:off x="556212" y="2260244"/>
            <a:ext cx="11153350" cy="1384995"/>
          </a:xfrm>
          <a:prstGeom prst="rect">
            <a:avLst/>
          </a:prstGeom>
          <a:noFill/>
        </p:spPr>
        <p:txBody>
          <a:bodyPr wrap="square" rtlCol="0">
            <a:spAutoFit/>
          </a:bodyPr>
          <a:lstStyle/>
          <a:p>
            <a:r>
              <a:rPr lang="en-CA" sz="2000" dirty="0" smtClean="0">
                <a:latin typeface="Calibri" panose="020F0502020204030204" pitchFamily="34" charset="0"/>
                <a:cs typeface="Calibri" panose="020F0502020204030204" pitchFamily="34" charset="0"/>
              </a:rPr>
              <a:t>“The implementation of a restorative approach forces </a:t>
            </a:r>
            <a:r>
              <a:rPr lang="en-CA" sz="2000" dirty="0" smtClean="0">
                <a:solidFill>
                  <a:srgbClr val="FF0000"/>
                </a:solidFill>
                <a:latin typeface="Calibri" panose="020F0502020204030204" pitchFamily="34" charset="0"/>
                <a:cs typeface="Calibri" panose="020F0502020204030204" pitchFamily="34" charset="0"/>
              </a:rPr>
              <a:t>alignment</a:t>
            </a:r>
            <a:r>
              <a:rPr lang="en-CA" sz="2000" dirty="0" smtClean="0">
                <a:latin typeface="Calibri" panose="020F0502020204030204" pitchFamily="34" charset="0"/>
                <a:cs typeface="Calibri" panose="020F0502020204030204" pitchFamily="34" charset="0"/>
              </a:rPr>
              <a:t> of the </a:t>
            </a:r>
            <a:r>
              <a:rPr lang="en-CA" sz="2000" dirty="0" smtClean="0">
                <a:solidFill>
                  <a:srgbClr val="FF0000"/>
                </a:solidFill>
                <a:latin typeface="Calibri" panose="020F0502020204030204" pitchFamily="34" charset="0"/>
                <a:cs typeface="Calibri" panose="020F0502020204030204" pitchFamily="34" charset="0"/>
              </a:rPr>
              <a:t>system</a:t>
            </a:r>
            <a:r>
              <a:rPr lang="en-CA" sz="2000" dirty="0" smtClean="0">
                <a:latin typeface="Calibri" panose="020F0502020204030204" pitchFamily="34" charset="0"/>
                <a:cs typeface="Calibri" panose="020F0502020204030204" pitchFamily="34" charset="0"/>
              </a:rPr>
              <a:t> and </a:t>
            </a:r>
            <a:r>
              <a:rPr lang="en-CA" sz="2000" dirty="0" smtClean="0">
                <a:solidFill>
                  <a:srgbClr val="FF0000"/>
                </a:solidFill>
                <a:latin typeface="Calibri" panose="020F0502020204030204" pitchFamily="34" charset="0"/>
                <a:cs typeface="Calibri" panose="020F0502020204030204" pitchFamily="34" charset="0"/>
              </a:rPr>
              <a:t>processes</a:t>
            </a:r>
            <a:r>
              <a:rPr lang="en-CA" sz="2000" dirty="0" smtClean="0">
                <a:latin typeface="Calibri" panose="020F0502020204030204" pitchFamily="34" charset="0"/>
                <a:cs typeface="Calibri" panose="020F0502020204030204" pitchFamily="34" charset="0"/>
              </a:rPr>
              <a:t> in order to be congruent with what we say we do and what actually happens in practice. To work restoratively means that we </a:t>
            </a:r>
            <a:r>
              <a:rPr lang="en-CA" sz="2000" dirty="0" smtClean="0">
                <a:solidFill>
                  <a:srgbClr val="FF0000"/>
                </a:solidFill>
                <a:latin typeface="Calibri" panose="020F0502020204030204" pitchFamily="34" charset="0"/>
                <a:cs typeface="Calibri" panose="020F0502020204030204" pitchFamily="34" charset="0"/>
              </a:rPr>
              <a:t>value relationships </a:t>
            </a:r>
            <a:r>
              <a:rPr lang="en-CA" sz="2000" dirty="0" smtClean="0">
                <a:latin typeface="Calibri" panose="020F0502020204030204" pitchFamily="34" charset="0"/>
                <a:cs typeface="Calibri" panose="020F0502020204030204" pitchFamily="34" charset="0"/>
              </a:rPr>
              <a:t>and </a:t>
            </a:r>
            <a:r>
              <a:rPr lang="en-CA" sz="2000" dirty="0" smtClean="0">
                <a:solidFill>
                  <a:srgbClr val="FF0000"/>
                </a:solidFill>
                <a:latin typeface="Calibri" panose="020F0502020204030204" pitchFamily="34" charset="0"/>
                <a:cs typeface="Calibri" panose="020F0502020204030204" pitchFamily="34" charset="0"/>
              </a:rPr>
              <a:t>connectedness</a:t>
            </a:r>
            <a:r>
              <a:rPr lang="en-CA" sz="2000" dirty="0" smtClean="0">
                <a:latin typeface="Calibri" panose="020F0502020204030204" pitchFamily="34" charset="0"/>
                <a:cs typeface="Calibri" panose="020F0502020204030204" pitchFamily="34" charset="0"/>
              </a:rPr>
              <a:t> </a:t>
            </a:r>
            <a:r>
              <a:rPr lang="en-CA" sz="2000" i="1" dirty="0" smtClean="0">
                <a:latin typeface="Calibri" panose="020F0502020204030204" pitchFamily="34" charset="0"/>
                <a:cs typeface="Calibri" panose="020F0502020204030204" pitchFamily="34" charset="0"/>
              </a:rPr>
              <a:t>across the school community </a:t>
            </a:r>
            <a:r>
              <a:rPr lang="en-CA" sz="2000" dirty="0" smtClean="0">
                <a:latin typeface="Calibri" panose="020F0502020204030204" pitchFamily="34" charset="0"/>
                <a:cs typeface="Calibri" panose="020F0502020204030204" pitchFamily="34" charset="0"/>
              </a:rPr>
              <a:t>(organization).”</a:t>
            </a:r>
          </a:p>
          <a:p>
            <a:r>
              <a:rPr lang="en-CA" sz="1200" i="1" dirty="0" smtClean="0">
                <a:latin typeface="Calibri" panose="020F0502020204030204" pitchFamily="34" charset="0"/>
                <a:cs typeface="Calibri" panose="020F0502020204030204" pitchFamily="34" charset="0"/>
              </a:rPr>
              <a:t>Overcoming Resistance to Whole-School Uptake of Restorative Approaches</a:t>
            </a:r>
          </a:p>
          <a:p>
            <a:r>
              <a:rPr lang="en-CA" sz="1200" i="1" dirty="0" smtClean="0">
                <a:latin typeface="Calibri" panose="020F0502020204030204" pitchFamily="34" charset="0"/>
                <a:cs typeface="Calibri" panose="020F0502020204030204" pitchFamily="34" charset="0"/>
              </a:rPr>
              <a:t>Peta Blood and Margaret Thorsborne, 2006</a:t>
            </a:r>
            <a:endParaRPr lang="en-CA" sz="1200" i="1" dirty="0">
              <a:latin typeface="Calibri" panose="020F0502020204030204" pitchFamily="34" charset="0"/>
              <a:cs typeface="Calibri" panose="020F0502020204030204" pitchFamily="34" charset="0"/>
            </a:endParaRPr>
          </a:p>
        </p:txBody>
      </p:sp>
      <p:sp>
        <p:nvSpPr>
          <p:cNvPr id="8" name="TextBox 7"/>
          <p:cNvSpPr txBox="1"/>
          <p:nvPr/>
        </p:nvSpPr>
        <p:spPr>
          <a:xfrm>
            <a:off x="556212" y="3870537"/>
            <a:ext cx="11010657" cy="1508105"/>
          </a:xfrm>
          <a:prstGeom prst="rect">
            <a:avLst/>
          </a:prstGeom>
          <a:noFill/>
        </p:spPr>
        <p:txBody>
          <a:bodyPr wrap="square" rtlCol="0">
            <a:spAutoFit/>
          </a:bodyPr>
          <a:lstStyle/>
          <a:p>
            <a:r>
              <a:rPr lang="en-CA" sz="2000" dirty="0" smtClean="0">
                <a:latin typeface="Calibri" panose="020F0502020204030204" pitchFamily="34" charset="0"/>
                <a:cs typeface="Calibri" panose="020F0502020204030204" pitchFamily="34" charset="0"/>
              </a:rPr>
              <a:t>The quality of learning / working / growth / well-being that takes place in our day depends on healthy relationships </a:t>
            </a:r>
            <a:r>
              <a:rPr lang="en-CA" sz="2000" dirty="0" smtClean="0">
                <a:solidFill>
                  <a:srgbClr val="FF0000"/>
                </a:solidFill>
                <a:latin typeface="Calibri" panose="020F0502020204030204" pitchFamily="34" charset="0"/>
                <a:cs typeface="Calibri" panose="020F0502020204030204" pitchFamily="34" charset="0"/>
              </a:rPr>
              <a:t>between</a:t>
            </a:r>
            <a:r>
              <a:rPr lang="en-CA" sz="2000" dirty="0" smtClean="0">
                <a:latin typeface="Calibri" panose="020F0502020204030204" pitchFamily="34" charset="0"/>
                <a:cs typeface="Calibri" panose="020F0502020204030204" pitchFamily="34" charset="0"/>
              </a:rPr>
              <a:t> and </a:t>
            </a:r>
            <a:r>
              <a:rPr lang="en-CA" sz="2000" dirty="0" smtClean="0">
                <a:solidFill>
                  <a:srgbClr val="FF0000"/>
                </a:solidFill>
                <a:latin typeface="Calibri" panose="020F0502020204030204" pitchFamily="34" charset="0"/>
                <a:cs typeface="Calibri" panose="020F0502020204030204" pitchFamily="34" charset="0"/>
              </a:rPr>
              <a:t>among</a:t>
            </a:r>
            <a:r>
              <a:rPr lang="en-CA" sz="2000" dirty="0" smtClean="0">
                <a:latin typeface="Calibri" panose="020F0502020204030204" pitchFamily="34" charset="0"/>
                <a:cs typeface="Calibri" panose="020F0502020204030204" pitchFamily="34" charset="0"/>
              </a:rPr>
              <a:t> </a:t>
            </a:r>
            <a:r>
              <a:rPr lang="en-CA" sz="2000" dirty="0" smtClean="0">
                <a:solidFill>
                  <a:srgbClr val="FF0000"/>
                </a:solidFill>
                <a:latin typeface="Calibri" panose="020F0502020204030204" pitchFamily="34" charset="0"/>
                <a:cs typeface="Calibri" panose="020F0502020204030204" pitchFamily="34" charset="0"/>
              </a:rPr>
              <a:t>all </a:t>
            </a:r>
            <a:r>
              <a:rPr lang="en-CA" sz="2000" dirty="0" smtClean="0">
                <a:latin typeface="Calibri" panose="020F0502020204030204" pitchFamily="34" charset="0"/>
                <a:cs typeface="Calibri" panose="020F0502020204030204" pitchFamily="34" charset="0"/>
              </a:rPr>
              <a:t>adults and students in our school community. </a:t>
            </a:r>
          </a:p>
          <a:p>
            <a:endParaRPr lang="en-CA" sz="2000" dirty="0" smtClean="0">
              <a:latin typeface="Calibri" panose="020F0502020204030204" pitchFamily="34" charset="0"/>
              <a:cs typeface="Calibri" panose="020F0502020204030204" pitchFamily="34" charset="0"/>
            </a:endParaRPr>
          </a:p>
          <a:p>
            <a:pPr algn="ctr"/>
            <a:r>
              <a:rPr lang="en-CA" sz="3200" b="1" dirty="0" smtClean="0">
                <a:latin typeface="Calibri" panose="020F0502020204030204" pitchFamily="34" charset="0"/>
                <a:cs typeface="Calibri" panose="020F0502020204030204" pitchFamily="34" charset="0"/>
              </a:rPr>
              <a:t>WHY?</a:t>
            </a:r>
            <a:r>
              <a:rPr lang="en-CA" sz="2000" dirty="0" smtClean="0">
                <a:latin typeface="Calibri" panose="020F0502020204030204" pitchFamily="34" charset="0"/>
                <a:cs typeface="Calibri" panose="020F0502020204030204" pitchFamily="34" charset="0"/>
              </a:rPr>
              <a:t> To  development a healthy and positive school / work community.</a:t>
            </a:r>
            <a:endParaRPr lang="en-CA" sz="2000" dirty="0">
              <a:latin typeface="Calibri" panose="020F0502020204030204" pitchFamily="34" charset="0"/>
              <a:cs typeface="Calibri" panose="020F0502020204030204" pitchFamily="34" charset="0"/>
            </a:endParaRPr>
          </a:p>
        </p:txBody>
      </p:sp>
      <p:sp>
        <p:nvSpPr>
          <p:cNvPr id="3" name="TextBox 2"/>
          <p:cNvSpPr txBox="1"/>
          <p:nvPr/>
        </p:nvSpPr>
        <p:spPr>
          <a:xfrm>
            <a:off x="1129552" y="5603940"/>
            <a:ext cx="9735671" cy="400110"/>
          </a:xfrm>
          <a:prstGeom prst="rect">
            <a:avLst/>
          </a:prstGeom>
          <a:noFill/>
        </p:spPr>
        <p:txBody>
          <a:bodyPr wrap="square" rtlCol="0">
            <a:spAutoFit/>
          </a:bodyPr>
          <a:lstStyle/>
          <a:p>
            <a:r>
              <a:rPr lang="en-CA" sz="2000" dirty="0" smtClean="0">
                <a:latin typeface="Calibri" panose="020F0502020204030204" pitchFamily="34" charset="0"/>
                <a:cs typeface="Calibri" panose="020F0502020204030204" pitchFamily="34" charset="0"/>
              </a:rPr>
              <a:t>Transform culture / Optimize conditions for teaching and working / Build collective efficacy</a:t>
            </a:r>
            <a:endParaRPr lang="en-CA"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54087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19050</TotalTime>
  <Words>1900</Words>
  <Application>Microsoft Office PowerPoint</Application>
  <PresentationFormat>Widescreen</PresentationFormat>
  <Paragraphs>373</Paragraphs>
  <Slides>33</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Arial</vt:lpstr>
      <vt:lpstr>Arial Black</vt:lpstr>
      <vt:lpstr>Calibri</vt:lpstr>
      <vt:lpstr>Candara</vt:lpstr>
      <vt:lpstr>Symbol</vt:lpstr>
      <vt:lpstr>Wingdings</vt:lpstr>
      <vt:lpstr>Waveform</vt:lpstr>
      <vt:lpstr>                Scott Milner Regional Executive Director of Education  </vt:lpstr>
      <vt:lpstr>PowerPoint Presentation</vt:lpstr>
      <vt:lpstr>MY RESTORATIVE JOURNEY Influential Experiences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Umbrella Concept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Staff Report</dc:title>
  <dc:creator>Brian Smith</dc:creator>
  <cp:lastModifiedBy>Scott Milner</cp:lastModifiedBy>
  <cp:revision>832</cp:revision>
  <cp:lastPrinted>2017-09-18T22:42:09Z</cp:lastPrinted>
  <dcterms:created xsi:type="dcterms:W3CDTF">2016-04-25T14:48:52Z</dcterms:created>
  <dcterms:modified xsi:type="dcterms:W3CDTF">2018-05-09T16:37:10Z</dcterms:modified>
</cp:coreProperties>
</file>