
<file path=[Content_Types].xml><?xml version="1.0" encoding="utf-8"?>
<Types xmlns="http://schemas.openxmlformats.org/package/2006/content-types">
  <Default Extension="mp3" ContentType="audio/mpeg"/>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bookmarkIdSeed="2">
  <p:sldMasterIdLst>
    <p:sldMasterId id="2147483768" r:id="rId2"/>
  </p:sldMasterIdLst>
  <p:notesMasterIdLst>
    <p:notesMasterId r:id="rId44"/>
  </p:notesMasterIdLst>
  <p:handoutMasterIdLst>
    <p:handoutMasterId r:id="rId45"/>
  </p:handoutMasterIdLst>
  <p:sldIdLst>
    <p:sldId id="392" r:id="rId3"/>
    <p:sldId id="267" r:id="rId4"/>
    <p:sldId id="322" r:id="rId5"/>
    <p:sldId id="391" r:id="rId6"/>
    <p:sldId id="357" r:id="rId7"/>
    <p:sldId id="375" r:id="rId8"/>
    <p:sldId id="359" r:id="rId9"/>
    <p:sldId id="361" r:id="rId10"/>
    <p:sldId id="362" r:id="rId11"/>
    <p:sldId id="365" r:id="rId12"/>
    <p:sldId id="363" r:id="rId13"/>
    <p:sldId id="384" r:id="rId14"/>
    <p:sldId id="366" r:id="rId15"/>
    <p:sldId id="364" r:id="rId16"/>
    <p:sldId id="385" r:id="rId17"/>
    <p:sldId id="378" r:id="rId18"/>
    <p:sldId id="379" r:id="rId19"/>
    <p:sldId id="380" r:id="rId20"/>
    <p:sldId id="307" r:id="rId21"/>
    <p:sldId id="350" r:id="rId22"/>
    <p:sldId id="329" r:id="rId23"/>
    <p:sldId id="332" r:id="rId24"/>
    <p:sldId id="352" r:id="rId25"/>
    <p:sldId id="356" r:id="rId26"/>
    <p:sldId id="318" r:id="rId27"/>
    <p:sldId id="360" r:id="rId28"/>
    <p:sldId id="394" r:id="rId29"/>
    <p:sldId id="370" r:id="rId30"/>
    <p:sldId id="371" r:id="rId31"/>
    <p:sldId id="372" r:id="rId32"/>
    <p:sldId id="373" r:id="rId33"/>
    <p:sldId id="376" r:id="rId34"/>
    <p:sldId id="381" r:id="rId35"/>
    <p:sldId id="382" r:id="rId36"/>
    <p:sldId id="386" r:id="rId37"/>
    <p:sldId id="387" r:id="rId38"/>
    <p:sldId id="388" r:id="rId39"/>
    <p:sldId id="389" r:id="rId40"/>
    <p:sldId id="374" r:id="rId41"/>
    <p:sldId id="377" r:id="rId42"/>
    <p:sldId id="383" r:id="rId43"/>
  </p:sldIdLst>
  <p:sldSz cx="12188825"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987" autoAdjust="0"/>
    <p:restoredTop sz="94660"/>
  </p:normalViewPr>
  <p:slideViewPr>
    <p:cSldViewPr>
      <p:cViewPr varScale="1">
        <p:scale>
          <a:sx n="72" d="100"/>
          <a:sy n="72" d="100"/>
        </p:scale>
        <p:origin x="702" y="72"/>
      </p:cViewPr>
      <p:guideLst>
        <p:guide pos="3839"/>
        <p:guide orient="horz" pos="2160"/>
      </p:guideLst>
    </p:cSldViewPr>
  </p:slideViewPr>
  <p:notesTextViewPr>
    <p:cViewPr>
      <p:scale>
        <a:sx n="100" d="100"/>
        <a:sy n="100" d="100"/>
      </p:scale>
      <p:origin x="0" y="0"/>
    </p:cViewPr>
  </p:notesTextViewPr>
  <p:notesViewPr>
    <p:cSldViewPr showGuides="1">
      <p:cViewPr varScale="1">
        <p:scale>
          <a:sx n="63" d="100"/>
          <a:sy n="63" d="100"/>
        </p:scale>
        <p:origin x="2838" y="108"/>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3" tIns="48332" rIns="96663" bIns="48332" rtlCol="0"/>
          <a:lstStyle>
            <a:lvl1pPr algn="l">
              <a:defRPr sz="1300"/>
            </a:lvl1pPr>
          </a:lstStyle>
          <a:p>
            <a:endParaRPr/>
          </a:p>
        </p:txBody>
      </p:sp>
      <p:sp>
        <p:nvSpPr>
          <p:cNvPr id="3" name="Date Placeholder 2"/>
          <p:cNvSpPr>
            <a:spLocks noGrp="1"/>
          </p:cNvSpPr>
          <p:nvPr>
            <p:ph type="dt" sz="quarter" idx="1"/>
          </p:nvPr>
        </p:nvSpPr>
        <p:spPr>
          <a:xfrm>
            <a:off x="4143588" y="0"/>
            <a:ext cx="3169920" cy="480060"/>
          </a:xfrm>
          <a:prstGeom prst="rect">
            <a:avLst/>
          </a:prstGeom>
        </p:spPr>
        <p:txBody>
          <a:bodyPr vert="horz" lIns="96663" tIns="48332" rIns="96663" bIns="48332" rtlCol="0"/>
          <a:lstStyle>
            <a:lvl1pPr algn="r">
              <a:defRPr sz="1300"/>
            </a:lvl1pPr>
          </a:lstStyle>
          <a:p>
            <a:fld id="{30E6E22E-288A-414B-A8DE-E4DBD03D5FC0}" type="datetimeFigureOut">
              <a:rPr lang="en-US"/>
              <a:t>5/1/2018</a:t>
            </a:fld>
            <a:endParaRPr/>
          </a:p>
        </p:txBody>
      </p:sp>
      <p:sp>
        <p:nvSpPr>
          <p:cNvPr id="4" name="Footer Placeholder 3"/>
          <p:cNvSpPr>
            <a:spLocks noGrp="1"/>
          </p:cNvSpPr>
          <p:nvPr>
            <p:ph type="ftr" sz="quarter" idx="2"/>
          </p:nvPr>
        </p:nvSpPr>
        <p:spPr>
          <a:xfrm>
            <a:off x="0" y="9119473"/>
            <a:ext cx="3169920" cy="480060"/>
          </a:xfrm>
          <a:prstGeom prst="rect">
            <a:avLst/>
          </a:prstGeom>
        </p:spPr>
        <p:txBody>
          <a:bodyPr vert="horz" lIns="96663" tIns="48332" rIns="96663" bIns="48332" rtlCol="0" anchor="b"/>
          <a:lstStyle>
            <a:lvl1pPr algn="l">
              <a:defRPr sz="1300"/>
            </a:lvl1pPr>
          </a:lstStyle>
          <a:p>
            <a:endParaRPr/>
          </a:p>
        </p:txBody>
      </p:sp>
      <p:sp>
        <p:nvSpPr>
          <p:cNvPr id="5" name="Slide Number Placeholder 4"/>
          <p:cNvSpPr>
            <a:spLocks noGrp="1"/>
          </p:cNvSpPr>
          <p:nvPr>
            <p:ph type="sldNum" sz="quarter" idx="3"/>
          </p:nvPr>
        </p:nvSpPr>
        <p:spPr>
          <a:xfrm>
            <a:off x="4143588" y="9119473"/>
            <a:ext cx="3169920" cy="480060"/>
          </a:xfrm>
          <a:prstGeom prst="rect">
            <a:avLst/>
          </a:prstGeom>
        </p:spPr>
        <p:txBody>
          <a:bodyPr vert="horz" lIns="96663" tIns="48332" rIns="96663" bIns="48332" rtlCol="0" anchor="b"/>
          <a:lstStyle>
            <a:lvl1pPr algn="r">
              <a:defRPr sz="1300"/>
            </a:lvl1pPr>
          </a:lstStyle>
          <a:p>
            <a:fld id="{01114579-D02A-4B51-B5DF-8EC449F77AC7}" type="slidenum">
              <a:rPr/>
              <a:t>‹#›</a:t>
            </a:fld>
            <a:endParaRPr/>
          </a:p>
        </p:txBody>
      </p:sp>
    </p:spTree>
    <p:extLst>
      <p:ext uri="{BB962C8B-B14F-4D97-AF65-F5344CB8AC3E}">
        <p14:creationId xmlns:p14="http://schemas.microsoft.com/office/powerpoint/2010/main" val="276812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3" tIns="48332" rIns="96663" bIns="48332" rtlCol="0"/>
          <a:lstStyle>
            <a:lvl1pPr algn="l">
              <a:defRPr sz="1300"/>
            </a:lvl1pPr>
          </a:lstStyle>
          <a:p>
            <a:endParaRPr/>
          </a:p>
        </p:txBody>
      </p:sp>
      <p:sp>
        <p:nvSpPr>
          <p:cNvPr id="3" name="Date Placeholder 2"/>
          <p:cNvSpPr>
            <a:spLocks noGrp="1"/>
          </p:cNvSpPr>
          <p:nvPr>
            <p:ph type="dt" idx="1"/>
          </p:nvPr>
        </p:nvSpPr>
        <p:spPr>
          <a:xfrm>
            <a:off x="4143588" y="0"/>
            <a:ext cx="3169920" cy="480060"/>
          </a:xfrm>
          <a:prstGeom prst="rect">
            <a:avLst/>
          </a:prstGeom>
        </p:spPr>
        <p:txBody>
          <a:bodyPr vert="horz" lIns="96663" tIns="48332" rIns="96663" bIns="48332" rtlCol="0"/>
          <a:lstStyle>
            <a:lvl1pPr algn="r">
              <a:defRPr sz="1300"/>
            </a:lvl1pPr>
          </a:lstStyle>
          <a:p>
            <a:fld id="{39A9AE7E-E0F9-4C51-AD9A-F4C3A6E23BBF}" type="datetimeFigureOut">
              <a:rPr lang="en-US"/>
              <a:t>5/1/2018</a:t>
            </a:fld>
            <a:endParaRPr/>
          </a:p>
        </p:txBody>
      </p:sp>
      <p:sp>
        <p:nvSpPr>
          <p:cNvPr id="4" name="Slide Image Placeholder 3"/>
          <p:cNvSpPr>
            <a:spLocks noGrp="1" noRot="1" noChangeAspect="1"/>
          </p:cNvSpPr>
          <p:nvPr>
            <p:ph type="sldImg" idx="2"/>
          </p:nvPr>
        </p:nvSpPr>
        <p:spPr>
          <a:xfrm>
            <a:off x="458788" y="719138"/>
            <a:ext cx="6397625" cy="3600450"/>
          </a:xfrm>
          <a:prstGeom prst="rect">
            <a:avLst/>
          </a:prstGeom>
          <a:noFill/>
          <a:ln w="12700">
            <a:solidFill>
              <a:prstClr val="black"/>
            </a:solidFill>
          </a:ln>
        </p:spPr>
        <p:txBody>
          <a:bodyPr vert="horz" lIns="96663" tIns="48332" rIns="96663" bIns="48332" rtlCol="0" anchor="ctr"/>
          <a:lstStyle/>
          <a:p>
            <a:endParaRPr/>
          </a:p>
        </p:txBody>
      </p:sp>
      <p:sp>
        <p:nvSpPr>
          <p:cNvPr id="5" name="Notes Placeholder 4"/>
          <p:cNvSpPr>
            <a:spLocks noGrp="1"/>
          </p:cNvSpPr>
          <p:nvPr>
            <p:ph type="body" sz="quarter" idx="3"/>
          </p:nvPr>
        </p:nvSpPr>
        <p:spPr>
          <a:xfrm>
            <a:off x="731521" y="4560571"/>
            <a:ext cx="5852160" cy="4320540"/>
          </a:xfrm>
          <a:prstGeom prst="rect">
            <a:avLst/>
          </a:prstGeom>
        </p:spPr>
        <p:txBody>
          <a:bodyPr vert="horz" lIns="96663" tIns="48332" rIns="96663" bIns="48332"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9119473"/>
            <a:ext cx="3169920" cy="480060"/>
          </a:xfrm>
          <a:prstGeom prst="rect">
            <a:avLst/>
          </a:prstGeom>
        </p:spPr>
        <p:txBody>
          <a:bodyPr vert="horz" lIns="96663" tIns="48332" rIns="96663" bIns="48332" rtlCol="0" anchor="b"/>
          <a:lstStyle>
            <a:lvl1pPr algn="l">
              <a:defRPr sz="1300"/>
            </a:lvl1pPr>
          </a:lstStyle>
          <a:p>
            <a:endParaRPr/>
          </a:p>
        </p:txBody>
      </p:sp>
      <p:sp>
        <p:nvSpPr>
          <p:cNvPr id="7" name="Slide Number Placeholder 6"/>
          <p:cNvSpPr>
            <a:spLocks noGrp="1"/>
          </p:cNvSpPr>
          <p:nvPr>
            <p:ph type="sldNum" sz="quarter" idx="5"/>
          </p:nvPr>
        </p:nvSpPr>
        <p:spPr>
          <a:xfrm>
            <a:off x="4143588" y="9119473"/>
            <a:ext cx="3169920" cy="480060"/>
          </a:xfrm>
          <a:prstGeom prst="rect">
            <a:avLst/>
          </a:prstGeom>
        </p:spPr>
        <p:txBody>
          <a:bodyPr vert="horz" lIns="96663" tIns="48332" rIns="96663" bIns="48332" rtlCol="0" anchor="b"/>
          <a:lstStyle>
            <a:lvl1pPr algn="r">
              <a:defRPr sz="1300"/>
            </a:lvl1pPr>
          </a:lstStyle>
          <a:p>
            <a:fld id="{C6074690-7256-4BB9-AC0F-97AEAE8CDEC2}" type="slidenum">
              <a:rPr/>
              <a:t>‹#›</a:t>
            </a:fld>
            <a:endParaRPr/>
          </a:p>
        </p:txBody>
      </p:sp>
    </p:spTree>
    <p:extLst>
      <p:ext uri="{BB962C8B-B14F-4D97-AF65-F5344CB8AC3E}">
        <p14:creationId xmlns:p14="http://schemas.microsoft.com/office/powerpoint/2010/main" val="427426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6" name="Rounded Rectangle 15"/>
          <p:cNvSpPr/>
          <p:nvPr/>
        </p:nvSpPr>
        <p:spPr>
          <a:xfrm>
            <a:off x="304720" y="228600"/>
            <a:ext cx="11591573"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9"/>
          <p:cNvGrpSpPr>
            <a:grpSpLocks noChangeAspect="1"/>
          </p:cNvGrpSpPr>
          <p:nvPr/>
        </p:nvGrpSpPr>
        <p:grpSpPr bwMode="hidden">
          <a:xfrm>
            <a:off x="282147" y="5353963"/>
            <a:ext cx="11628139" cy="1331580"/>
            <a:chOff x="-3905250" y="4294188"/>
            <a:chExt cx="13011150" cy="1892300"/>
          </a:xfrm>
        </p:grpSpPr>
        <p:sp>
          <p:nvSpPr>
            <p:cNvPr id="11"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5"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ctrTitle"/>
          </p:nvPr>
        </p:nvSpPr>
        <p:spPr>
          <a:xfrm>
            <a:off x="914162" y="1600200"/>
            <a:ext cx="10360501" cy="1780108"/>
          </a:xfrm>
        </p:spPr>
        <p:txBody>
          <a:bodyPr anchor="b">
            <a:normAutofit/>
          </a:bodyPr>
          <a:lstStyle>
            <a:lvl1pPr>
              <a:defRPr sz="440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828324" y="3556001"/>
            <a:ext cx="8532178" cy="1473200"/>
          </a:xfrm>
        </p:spPr>
        <p:txBody>
          <a:bodyPr>
            <a:normAutofit/>
          </a:bodyPr>
          <a:lstStyle>
            <a:lvl1pPr marL="0" indent="0" algn="ctr">
              <a:buNone/>
              <a:defRPr sz="200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E36636D-D922-432D-A958-524484B5923D}" type="datetimeFigureOut">
              <a:rPr lang="en-US" smtClean="0"/>
              <a:pPr/>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ctr"/>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smtClean="0"/>
              <a:pPr/>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1" name="Rounded Rectangle 20"/>
          <p:cNvSpPr/>
          <p:nvPr/>
        </p:nvSpPr>
        <p:spPr bwMode="hidden">
          <a:xfrm>
            <a:off x="304720" y="228600"/>
            <a:ext cx="11591573"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10"/>
          </p:nvPr>
        </p:nvSpPr>
        <p:spPr/>
        <p:txBody>
          <a:bodyPr/>
          <a:lstStyle/>
          <a:p>
            <a:fld id="{8E36636D-D922-432D-A958-524484B5923D}" type="datetimeFigureOut">
              <a:rPr lang="en-US" smtClean="0"/>
              <a:pPr/>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grpSp>
        <p:nvGrpSpPr>
          <p:cNvPr id="15" name="Group 14"/>
          <p:cNvGrpSpPr>
            <a:grpSpLocks noChangeAspect="1"/>
          </p:cNvGrpSpPr>
          <p:nvPr/>
        </p:nvGrpSpPr>
        <p:grpSpPr bwMode="hidden">
          <a:xfrm>
            <a:off x="282147" y="714191"/>
            <a:ext cx="11628139" cy="1331580"/>
            <a:chOff x="-3905250" y="4294188"/>
            <a:chExt cx="13011150" cy="1892300"/>
          </a:xfrm>
        </p:grpSpPr>
        <p:sp>
          <p:nvSpPr>
            <p:cNvPr id="16"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0" name="Freeform 19"/>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Vertical Title 1"/>
          <p:cNvSpPr>
            <a:spLocks noGrp="1"/>
          </p:cNvSpPr>
          <p:nvPr>
            <p:ph type="title" orient="vert"/>
          </p:nvPr>
        </p:nvSpPr>
        <p:spPr>
          <a:xfrm>
            <a:off x="8836898" y="1447801"/>
            <a:ext cx="2742486" cy="4487333"/>
          </a:xfrm>
        </p:spPr>
        <p:txBody>
          <a:bodyPr vert="eaVert" anchor="ctr"/>
          <a:lstStyle>
            <a:lvl1pPr algn="l">
              <a:defRPr>
                <a:solidFill>
                  <a:schemeClr val="tx2"/>
                </a:solidFil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609441" y="1447800"/>
            <a:ext cx="8024310" cy="4487334"/>
          </a:xfrm>
        </p:spPr>
        <p:txBody>
          <a:bodyPr vert="eaVert"/>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36636D-D922-432D-A958-524484B5923D}" type="datetimeFigureOut">
              <a:rPr lang="en-US" smtClean="0"/>
              <a:pPr/>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
        <p:nvSpPr>
          <p:cNvPr id="7" name="Title 6"/>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4" name="Rounded Rectangle 13"/>
          <p:cNvSpPr/>
          <p:nvPr/>
        </p:nvSpPr>
        <p:spPr>
          <a:xfrm>
            <a:off x="304720" y="228600"/>
            <a:ext cx="11591573" cy="4736592"/>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14"/>
          <p:cNvSpPr>
            <a:spLocks/>
          </p:cNvSpPr>
          <p:nvPr/>
        </p:nvSpPr>
        <p:spPr bwMode="hidden">
          <a:xfrm>
            <a:off x="8061151" y="4203592"/>
            <a:ext cx="3834240" cy="714026"/>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18"/>
          <p:cNvSpPr>
            <a:spLocks/>
          </p:cNvSpPr>
          <p:nvPr/>
        </p:nvSpPr>
        <p:spPr bwMode="hidden">
          <a:xfrm>
            <a:off x="3491518" y="4075290"/>
            <a:ext cx="7390761" cy="850138"/>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22"/>
          <p:cNvSpPr>
            <a:spLocks/>
          </p:cNvSpPr>
          <p:nvPr/>
        </p:nvSpPr>
        <p:spPr bwMode="hidden">
          <a:xfrm>
            <a:off x="3770655" y="4087562"/>
            <a:ext cx="7288741" cy="774272"/>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6"/>
          <p:cNvSpPr>
            <a:spLocks/>
          </p:cNvSpPr>
          <p:nvPr/>
        </p:nvSpPr>
        <p:spPr bwMode="hidden">
          <a:xfrm>
            <a:off x="7477371" y="4074175"/>
            <a:ext cx="4409518" cy="651549"/>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3" name="Freeform 10"/>
          <p:cNvSpPr>
            <a:spLocks/>
          </p:cNvSpPr>
          <p:nvPr/>
        </p:nvSpPr>
        <p:spPr bwMode="hidden">
          <a:xfrm>
            <a:off x="282147" y="4058555"/>
            <a:ext cx="11628139" cy="1329874"/>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Title 1"/>
          <p:cNvSpPr>
            <a:spLocks noGrp="1"/>
          </p:cNvSpPr>
          <p:nvPr>
            <p:ph type="title"/>
          </p:nvPr>
        </p:nvSpPr>
        <p:spPr>
          <a:xfrm>
            <a:off x="919803" y="2463560"/>
            <a:ext cx="10360501" cy="1524000"/>
          </a:xfrm>
        </p:spPr>
        <p:txBody>
          <a:bodyPr anchor="t">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1822679" y="1437449"/>
            <a:ext cx="8554750" cy="939801"/>
          </a:xfrm>
        </p:spPr>
        <p:txBody>
          <a:bodyPr anchor="b">
            <a:normAutofit/>
          </a:bodyPr>
          <a:lstStyle>
            <a:lvl1pPr marL="0" indent="0" algn="ctr">
              <a:buNone/>
              <a:defRPr sz="200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smtClean="0"/>
              <a:pPr/>
              <a:t>5/1/2018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8E36636D-D922-432D-A958-524484B5923D}" type="datetimeFigureOut">
              <a:rPr lang="en-US" smtClean="0"/>
              <a:pPr/>
              <a:t>5/1/2018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
        <p:nvSpPr>
          <p:cNvPr id="9" name="Content Placeholder 8"/>
          <p:cNvSpPr>
            <a:spLocks noGrp="1"/>
          </p:cNvSpPr>
          <p:nvPr>
            <p:ph sz="quarter" idx="13"/>
          </p:nvPr>
        </p:nvSpPr>
        <p:spPr>
          <a:xfrm>
            <a:off x="901972" y="2679192"/>
            <a:ext cx="5094929"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6191923" y="2679192"/>
            <a:ext cx="5094929" cy="34472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01973" y="2678114"/>
            <a:ext cx="5094929" cy="639762"/>
          </a:xfrm>
        </p:spPr>
        <p:txBody>
          <a:bodyPr anchor="ctr"/>
          <a:lstStyle>
            <a:lvl1pPr marL="0" indent="0" algn="ctr">
              <a:buNone/>
              <a:defRPr sz="24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902875" y="3429001"/>
            <a:ext cx="5092080"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95986" y="2678113"/>
            <a:ext cx="5094929" cy="639762"/>
          </a:xfrm>
        </p:spPr>
        <p:txBody>
          <a:bodyPr anchor="ctr"/>
          <a:lstStyle>
            <a:lvl1pPr marL="0" indent="0" algn="ctr">
              <a:buNone/>
              <a:defRPr sz="2400" b="0" i="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1754" y="3429001"/>
            <a:ext cx="5094929" cy="2697163"/>
          </a:xfrm>
        </p:spPr>
        <p:txBody>
          <a:bodyPr/>
          <a:lstStyle>
            <a:lvl1pPr>
              <a:defRPr sz="2000"/>
            </a:lvl1pPr>
            <a:lvl2pPr>
              <a:defRPr sz="18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E36636D-D922-432D-A958-524484B5923D}" type="datetimeFigureOut">
              <a:rPr lang="en-US" smtClean="0"/>
              <a:pPr/>
              <a:t>5/1/2018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36636D-D922-432D-A958-524484B5923D}" type="datetimeFigureOut">
              <a:rPr lang="en-US" smtClean="0"/>
              <a:pPr/>
              <a:t>5/1/2018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12" name="Rounded Rectangle 11"/>
          <p:cNvSpPr/>
          <p:nvPr/>
        </p:nvSpPr>
        <p:spPr>
          <a:xfrm>
            <a:off x="304720" y="228600"/>
            <a:ext cx="11591573"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p:cNvGrpSpPr>
            <a:grpSpLocks noChangeAspect="1"/>
          </p:cNvGrpSpPr>
          <p:nvPr/>
        </p:nvGrpSpPr>
        <p:grpSpPr bwMode="hidden">
          <a:xfrm>
            <a:off x="282147" y="714191"/>
            <a:ext cx="11628139" cy="1329874"/>
            <a:chOff x="-3905251" y="4294188"/>
            <a:chExt cx="13027839" cy="1892300"/>
          </a:xfrm>
        </p:grpSpPr>
        <p:sp>
          <p:nvSpPr>
            <p:cNvPr id="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Date Placeholder 1"/>
          <p:cNvSpPr>
            <a:spLocks noGrp="1"/>
          </p:cNvSpPr>
          <p:nvPr>
            <p:ph type="dt" sz="half" idx="10"/>
          </p:nvPr>
        </p:nvSpPr>
        <p:spPr/>
        <p:txBody>
          <a:bodyPr/>
          <a:lstStyle/>
          <a:p>
            <a:fld id="{8E36636D-D922-432D-A958-524484B5923D}" type="datetimeFigureOut">
              <a:rPr lang="en-US" smtClean="0"/>
              <a:pPr/>
              <a:t>5/1/2018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F28FB93-0A08-4E7D-8E63-9EFA29F1E093}"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ounded Rectangle 14"/>
          <p:cNvSpPr/>
          <p:nvPr/>
        </p:nvSpPr>
        <p:spPr>
          <a:xfrm>
            <a:off x="304720" y="228600"/>
            <a:ext cx="11591573" cy="1426464"/>
          </a:xfrm>
          <a:prstGeom prst="roundRect">
            <a:avLst>
              <a:gd name="adj" fmla="val 7136"/>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8E36636D-D922-432D-A958-524484B5923D}" type="datetimeFigureOut">
              <a:rPr lang="en-US" smtClean="0"/>
              <a:pPr/>
              <a:t>5/1/2018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
        <p:nvSpPr>
          <p:cNvPr id="4" name="Text Placeholder 3"/>
          <p:cNvSpPr>
            <a:spLocks noGrp="1"/>
          </p:cNvSpPr>
          <p:nvPr>
            <p:ph type="body" sz="half" idx="2"/>
          </p:nvPr>
        </p:nvSpPr>
        <p:spPr>
          <a:xfrm>
            <a:off x="1218882" y="3581401"/>
            <a:ext cx="4469236" cy="1905001"/>
          </a:xfrm>
        </p:spPr>
        <p:txBody>
          <a:bodyPr anchor="t">
            <a:normAutofit/>
          </a:bodyPr>
          <a:lstStyle>
            <a:lvl1pPr marL="0" indent="0">
              <a:spcBef>
                <a:spcPts val="0"/>
              </a:spcBef>
              <a:spcAft>
                <a:spcPts val="600"/>
              </a:spcAft>
              <a:buNone/>
              <a:defRPr sz="18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grpSp>
        <p:nvGrpSpPr>
          <p:cNvPr id="2" name="Group 23"/>
          <p:cNvGrpSpPr>
            <a:grpSpLocks noChangeAspect="1"/>
          </p:cNvGrpSpPr>
          <p:nvPr/>
        </p:nvGrpSpPr>
        <p:grpSpPr bwMode="hidden">
          <a:xfrm>
            <a:off x="282147" y="714191"/>
            <a:ext cx="11628139" cy="1331580"/>
            <a:chOff x="-3905250" y="4294188"/>
            <a:chExt cx="13011150" cy="1892300"/>
          </a:xfrm>
        </p:grpSpPr>
        <p:sp>
          <p:nvSpPr>
            <p:cNvPr id="25"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9" name="Freeform 28"/>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2" name="Title 21"/>
          <p:cNvSpPr>
            <a:spLocks noGrp="1"/>
          </p:cNvSpPr>
          <p:nvPr>
            <p:ph type="title"/>
          </p:nvPr>
        </p:nvSpPr>
        <p:spPr>
          <a:xfrm>
            <a:off x="1218882" y="2286000"/>
            <a:ext cx="4469236" cy="1252728"/>
          </a:xfrm>
        </p:spPr>
        <p:txBody>
          <a:bodyPr anchor="b">
            <a:noAutofit/>
          </a:bodyPr>
          <a:lstStyle>
            <a:lvl1pPr algn="l">
              <a:defRPr sz="320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01001" y="1828800"/>
            <a:ext cx="5204079" cy="3810000"/>
          </a:xfrm>
        </p:spPr>
        <p:txBody>
          <a:bodyPr anchor="ctr"/>
          <a:lstStyle>
            <a:lvl1pPr>
              <a:buClr>
                <a:schemeClr val="bg1"/>
              </a:buClr>
              <a:defRPr sz="2200">
                <a:solidFill>
                  <a:schemeClr val="tx2"/>
                </a:solidFill>
              </a:defRPr>
            </a:lvl1pPr>
            <a:lvl2pPr>
              <a:buClr>
                <a:schemeClr val="bg1"/>
              </a:buClr>
              <a:defRPr sz="2000">
                <a:solidFill>
                  <a:schemeClr val="tx2"/>
                </a:solidFill>
              </a:defRPr>
            </a:lvl2pPr>
            <a:lvl3pPr>
              <a:buClr>
                <a:schemeClr val="bg1"/>
              </a:buClr>
              <a:defRPr sz="1800">
                <a:solidFill>
                  <a:schemeClr val="tx2"/>
                </a:solidFill>
              </a:defRPr>
            </a:lvl3pPr>
            <a:lvl4pPr>
              <a:buClr>
                <a:schemeClr val="bg1"/>
              </a:buClr>
              <a:defRPr sz="1600">
                <a:solidFill>
                  <a:schemeClr val="tx2"/>
                </a:solidFill>
              </a:defRPr>
            </a:lvl4pPr>
            <a:lvl5pPr>
              <a:buClr>
                <a:schemeClr val="bg1"/>
              </a:buClr>
              <a:defRPr sz="1600">
                <a:solidFill>
                  <a:schemeClr val="tx2"/>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5" name="Rounded Rectangle 14"/>
          <p:cNvSpPr/>
          <p:nvPr/>
        </p:nvSpPr>
        <p:spPr>
          <a:xfrm>
            <a:off x="304720" y="228600"/>
            <a:ext cx="11591573" cy="6035040"/>
          </a:xfrm>
          <a:prstGeom prst="roundRect">
            <a:avLst>
              <a:gd name="adj" fmla="val 1272"/>
            </a:avLst>
          </a:prstGeom>
          <a:gradFill>
            <a:gsLst>
              <a:gs pos="0">
                <a:schemeClr val="accent1">
                  <a:lumMod val="75000"/>
                </a:schemeClr>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p:cNvGrpSpPr>
            <a:grpSpLocks noChangeAspect="1"/>
          </p:cNvGrpSpPr>
          <p:nvPr/>
        </p:nvGrpSpPr>
        <p:grpSpPr bwMode="hidden">
          <a:xfrm>
            <a:off x="282147" y="5353963"/>
            <a:ext cx="11628139" cy="1331580"/>
            <a:chOff x="-3905250" y="4294188"/>
            <a:chExt cx="13011150" cy="1892300"/>
          </a:xfrm>
        </p:grpSpPr>
        <p:sp>
          <p:nvSpPr>
            <p:cNvPr id="10"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14" name="Freeform 10"/>
            <p:cNvSpPr>
              <a:spLocks/>
            </p:cNvSpPr>
            <p:nvPr/>
          </p:nvSpPr>
          <p:spPr bwMode="hidden">
            <a:xfrm>
              <a:off x="-3905250" y="4294188"/>
              <a:ext cx="13011150"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1"/>
          <p:cNvSpPr>
            <a:spLocks noGrp="1"/>
          </p:cNvSpPr>
          <p:nvPr>
            <p:ph type="title"/>
          </p:nvPr>
        </p:nvSpPr>
        <p:spPr>
          <a:xfrm>
            <a:off x="6497182" y="338667"/>
            <a:ext cx="5082203" cy="2429934"/>
          </a:xfrm>
        </p:spPr>
        <p:txBody>
          <a:bodyPr anchor="b">
            <a:normAutofit/>
          </a:bodyPr>
          <a:lstStyle>
            <a:lvl1pPr algn="l">
              <a:defRPr sz="2800" b="0">
                <a:solidFill>
                  <a:srgbClr val="FFFFFF"/>
                </a:solidFill>
              </a:defRPr>
            </a:lvl1pPr>
          </a:lstStyle>
          <a:p>
            <a:r>
              <a:rPr lang="en-US"/>
              <a:t>Click to edit Master title style</a:t>
            </a:r>
            <a:endParaRPr lang="en-US" dirty="0"/>
          </a:p>
        </p:txBody>
      </p:sp>
      <p:sp>
        <p:nvSpPr>
          <p:cNvPr id="4" name="Text Placeholder 3"/>
          <p:cNvSpPr>
            <a:spLocks noGrp="1"/>
          </p:cNvSpPr>
          <p:nvPr>
            <p:ph type="body" sz="half" idx="2"/>
          </p:nvPr>
        </p:nvSpPr>
        <p:spPr>
          <a:xfrm>
            <a:off x="6489421" y="2785533"/>
            <a:ext cx="5089963" cy="2421467"/>
          </a:xfrm>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smtClean="0"/>
              <a:pPr/>
              <a:t>5/1/2018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F28FB93-0A08-4E7D-8E63-9EFA29F1E093}" type="slidenum">
              <a:rPr lang="en-US" smtClean="0"/>
              <a:pPr/>
              <a:t>‹#›</a:t>
            </a:fld>
            <a:endParaRPr lang="en-US"/>
          </a:p>
        </p:txBody>
      </p:sp>
      <p:sp>
        <p:nvSpPr>
          <p:cNvPr id="3" name="Picture Placeholder 2"/>
          <p:cNvSpPr>
            <a:spLocks noGrp="1"/>
          </p:cNvSpPr>
          <p:nvPr>
            <p:ph type="pic" idx="1"/>
          </p:nvPr>
        </p:nvSpPr>
        <p:spPr>
          <a:xfrm>
            <a:off x="1117309" y="1371600"/>
            <a:ext cx="4753642" cy="2926080"/>
          </a:xfrm>
          <a:prstGeom prst="roundRect">
            <a:avLst>
              <a:gd name="adj" fmla="val 3924"/>
            </a:avLst>
          </a:prstGeom>
          <a:solidFill>
            <a:schemeClr val="accent1"/>
          </a:solidFill>
          <a:ln>
            <a:noFill/>
          </a:ln>
          <a:effectLst>
            <a:reflection blurRad="12700" stA="30000" endPos="30000" dist="5000" dir="5400000" sy="-100000" algn="bl" rotWithShape="0"/>
          </a:effectLst>
          <a:scene3d>
            <a:camera prst="perspectiveContrastingLeftFacing" fov="600000">
              <a:rot lat="240000" lon="19799999" rev="0"/>
            </a:camera>
            <a:lightRig rig="threePt" dir="t">
              <a:rot lat="0" lon="0" rev="2700000"/>
            </a:lightRig>
          </a:scene3d>
          <a:sp3d>
            <a:bevelT w="44450" h="31750"/>
          </a:sp3d>
        </p:spPr>
        <p:txBody>
          <a:bodyPr/>
          <a:lstStyle>
            <a:lvl1pPr marL="0" indent="0" algn="ctr">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Rounded Rectangle 13"/>
          <p:cNvSpPr/>
          <p:nvPr/>
        </p:nvSpPr>
        <p:spPr>
          <a:xfrm>
            <a:off x="304720" y="228600"/>
            <a:ext cx="11591573" cy="2468880"/>
          </a:xfrm>
          <a:prstGeom prst="roundRect">
            <a:avLst>
              <a:gd name="adj" fmla="val 3362"/>
            </a:avLst>
          </a:prstGeom>
          <a:gradFill>
            <a:gsLst>
              <a:gs pos="0">
                <a:schemeClr val="accent1">
                  <a:lumMod val="75000"/>
                </a:schemeClr>
              </a:gs>
              <a:gs pos="9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15"/>
          <p:cNvGrpSpPr>
            <a:grpSpLocks noChangeAspect="1"/>
          </p:cNvGrpSpPr>
          <p:nvPr/>
        </p:nvGrpSpPr>
        <p:grpSpPr bwMode="hidden">
          <a:xfrm>
            <a:off x="282147" y="1679429"/>
            <a:ext cx="11628139" cy="1329874"/>
            <a:chOff x="-3905251" y="4294188"/>
            <a:chExt cx="13027839" cy="1892300"/>
          </a:xfrm>
        </p:grpSpPr>
        <p:sp>
          <p:nvSpPr>
            <p:cNvPr id="17" name="Freeform 14"/>
            <p:cNvSpPr>
              <a:spLocks/>
            </p:cNvSpPr>
            <p:nvPr/>
          </p:nvSpPr>
          <p:spPr bwMode="hidden">
            <a:xfrm>
              <a:off x="4810125" y="4500563"/>
              <a:ext cx="4295775" cy="1016000"/>
            </a:xfrm>
            <a:custGeom>
              <a:avLst/>
              <a:gdLst/>
              <a:ahLst/>
              <a:cxnLst>
                <a:cxn ang="0">
                  <a:pos x="2700" y="0"/>
                </a:cxn>
                <a:cxn ang="0">
                  <a:pos x="2700" y="0"/>
                </a:cxn>
                <a:cxn ang="0">
                  <a:pos x="2586" y="18"/>
                </a:cxn>
                <a:cxn ang="0">
                  <a:pos x="2470" y="38"/>
                </a:cxn>
                <a:cxn ang="0">
                  <a:pos x="2352" y="60"/>
                </a:cxn>
                <a:cxn ang="0">
                  <a:pos x="2230" y="82"/>
                </a:cxn>
                <a:cxn ang="0">
                  <a:pos x="2106" y="108"/>
                </a:cxn>
                <a:cxn ang="0">
                  <a:pos x="1978" y="134"/>
                </a:cxn>
                <a:cxn ang="0">
                  <a:pos x="1848" y="164"/>
                </a:cxn>
                <a:cxn ang="0">
                  <a:pos x="1714" y="194"/>
                </a:cxn>
                <a:cxn ang="0">
                  <a:pos x="1714" y="194"/>
                </a:cxn>
                <a:cxn ang="0">
                  <a:pos x="1472" y="252"/>
                </a:cxn>
                <a:cxn ang="0">
                  <a:pos x="1236" y="304"/>
                </a:cxn>
                <a:cxn ang="0">
                  <a:pos x="1010" y="352"/>
                </a:cxn>
                <a:cxn ang="0">
                  <a:pos x="792" y="398"/>
                </a:cxn>
                <a:cxn ang="0">
                  <a:pos x="584" y="438"/>
                </a:cxn>
                <a:cxn ang="0">
                  <a:pos x="382" y="474"/>
                </a:cxn>
                <a:cxn ang="0">
                  <a:pos x="188" y="508"/>
                </a:cxn>
                <a:cxn ang="0">
                  <a:pos x="0" y="538"/>
                </a:cxn>
                <a:cxn ang="0">
                  <a:pos x="0" y="538"/>
                </a:cxn>
                <a:cxn ang="0">
                  <a:pos x="130" y="556"/>
                </a:cxn>
                <a:cxn ang="0">
                  <a:pos x="254" y="572"/>
                </a:cxn>
                <a:cxn ang="0">
                  <a:pos x="374" y="586"/>
                </a:cxn>
                <a:cxn ang="0">
                  <a:pos x="492" y="598"/>
                </a:cxn>
                <a:cxn ang="0">
                  <a:pos x="606" y="610"/>
                </a:cxn>
                <a:cxn ang="0">
                  <a:pos x="716" y="618"/>
                </a:cxn>
                <a:cxn ang="0">
                  <a:pos x="822" y="626"/>
                </a:cxn>
                <a:cxn ang="0">
                  <a:pos x="926" y="632"/>
                </a:cxn>
                <a:cxn ang="0">
                  <a:pos x="1028" y="636"/>
                </a:cxn>
                <a:cxn ang="0">
                  <a:pos x="1126" y="638"/>
                </a:cxn>
                <a:cxn ang="0">
                  <a:pos x="1220" y="640"/>
                </a:cxn>
                <a:cxn ang="0">
                  <a:pos x="1312" y="640"/>
                </a:cxn>
                <a:cxn ang="0">
                  <a:pos x="1402" y="638"/>
                </a:cxn>
                <a:cxn ang="0">
                  <a:pos x="1490" y="636"/>
                </a:cxn>
                <a:cxn ang="0">
                  <a:pos x="1574" y="632"/>
                </a:cxn>
                <a:cxn ang="0">
                  <a:pos x="1656" y="626"/>
                </a:cxn>
                <a:cxn ang="0">
                  <a:pos x="1734" y="620"/>
                </a:cxn>
                <a:cxn ang="0">
                  <a:pos x="1812" y="612"/>
                </a:cxn>
                <a:cxn ang="0">
                  <a:pos x="1886" y="602"/>
                </a:cxn>
                <a:cxn ang="0">
                  <a:pos x="1960" y="592"/>
                </a:cxn>
                <a:cxn ang="0">
                  <a:pos x="2030" y="580"/>
                </a:cxn>
                <a:cxn ang="0">
                  <a:pos x="2100" y="568"/>
                </a:cxn>
                <a:cxn ang="0">
                  <a:pos x="2166" y="554"/>
                </a:cxn>
                <a:cxn ang="0">
                  <a:pos x="2232" y="540"/>
                </a:cxn>
                <a:cxn ang="0">
                  <a:pos x="2296" y="524"/>
                </a:cxn>
                <a:cxn ang="0">
                  <a:pos x="2358" y="508"/>
                </a:cxn>
                <a:cxn ang="0">
                  <a:pos x="2418" y="490"/>
                </a:cxn>
                <a:cxn ang="0">
                  <a:pos x="2478" y="472"/>
                </a:cxn>
                <a:cxn ang="0">
                  <a:pos x="2592" y="432"/>
                </a:cxn>
                <a:cxn ang="0">
                  <a:pos x="2702" y="390"/>
                </a:cxn>
                <a:cxn ang="0">
                  <a:pos x="2702" y="390"/>
                </a:cxn>
                <a:cxn ang="0">
                  <a:pos x="2706" y="388"/>
                </a:cxn>
                <a:cxn ang="0">
                  <a:pos x="2706" y="388"/>
                </a:cxn>
                <a:cxn ang="0">
                  <a:pos x="2706" y="0"/>
                </a:cxn>
                <a:cxn ang="0">
                  <a:pos x="2706" y="0"/>
                </a:cxn>
                <a:cxn ang="0">
                  <a:pos x="2700" y="0"/>
                </a:cxn>
                <a:cxn ang="0">
                  <a:pos x="2700" y="0"/>
                </a:cxn>
              </a:cxnLst>
              <a:rect l="0" t="0" r="r" b="b"/>
              <a:pathLst>
                <a:path w="2706" h="640">
                  <a:moveTo>
                    <a:pt x="2700" y="0"/>
                  </a:moveTo>
                  <a:lnTo>
                    <a:pt x="2700" y="0"/>
                  </a:lnTo>
                  <a:lnTo>
                    <a:pt x="2586" y="18"/>
                  </a:lnTo>
                  <a:lnTo>
                    <a:pt x="2470" y="38"/>
                  </a:lnTo>
                  <a:lnTo>
                    <a:pt x="2352" y="60"/>
                  </a:lnTo>
                  <a:lnTo>
                    <a:pt x="2230" y="82"/>
                  </a:lnTo>
                  <a:lnTo>
                    <a:pt x="2106" y="108"/>
                  </a:lnTo>
                  <a:lnTo>
                    <a:pt x="1978" y="134"/>
                  </a:lnTo>
                  <a:lnTo>
                    <a:pt x="1848" y="164"/>
                  </a:lnTo>
                  <a:lnTo>
                    <a:pt x="1714" y="194"/>
                  </a:lnTo>
                  <a:lnTo>
                    <a:pt x="1714" y="194"/>
                  </a:lnTo>
                  <a:lnTo>
                    <a:pt x="1472" y="252"/>
                  </a:lnTo>
                  <a:lnTo>
                    <a:pt x="1236" y="304"/>
                  </a:lnTo>
                  <a:lnTo>
                    <a:pt x="1010" y="352"/>
                  </a:lnTo>
                  <a:lnTo>
                    <a:pt x="792" y="398"/>
                  </a:lnTo>
                  <a:lnTo>
                    <a:pt x="584" y="438"/>
                  </a:lnTo>
                  <a:lnTo>
                    <a:pt x="382" y="474"/>
                  </a:lnTo>
                  <a:lnTo>
                    <a:pt x="188" y="508"/>
                  </a:lnTo>
                  <a:lnTo>
                    <a:pt x="0" y="538"/>
                  </a:lnTo>
                  <a:lnTo>
                    <a:pt x="0" y="538"/>
                  </a:lnTo>
                  <a:lnTo>
                    <a:pt x="130" y="556"/>
                  </a:lnTo>
                  <a:lnTo>
                    <a:pt x="254" y="572"/>
                  </a:lnTo>
                  <a:lnTo>
                    <a:pt x="374" y="586"/>
                  </a:lnTo>
                  <a:lnTo>
                    <a:pt x="492" y="598"/>
                  </a:lnTo>
                  <a:lnTo>
                    <a:pt x="606" y="610"/>
                  </a:lnTo>
                  <a:lnTo>
                    <a:pt x="716" y="618"/>
                  </a:lnTo>
                  <a:lnTo>
                    <a:pt x="822" y="626"/>
                  </a:lnTo>
                  <a:lnTo>
                    <a:pt x="926" y="632"/>
                  </a:lnTo>
                  <a:lnTo>
                    <a:pt x="1028" y="636"/>
                  </a:lnTo>
                  <a:lnTo>
                    <a:pt x="1126" y="638"/>
                  </a:lnTo>
                  <a:lnTo>
                    <a:pt x="1220" y="640"/>
                  </a:lnTo>
                  <a:lnTo>
                    <a:pt x="1312" y="640"/>
                  </a:lnTo>
                  <a:lnTo>
                    <a:pt x="1402" y="638"/>
                  </a:lnTo>
                  <a:lnTo>
                    <a:pt x="1490" y="636"/>
                  </a:lnTo>
                  <a:lnTo>
                    <a:pt x="1574" y="632"/>
                  </a:lnTo>
                  <a:lnTo>
                    <a:pt x="1656" y="626"/>
                  </a:lnTo>
                  <a:lnTo>
                    <a:pt x="1734" y="620"/>
                  </a:lnTo>
                  <a:lnTo>
                    <a:pt x="1812" y="612"/>
                  </a:lnTo>
                  <a:lnTo>
                    <a:pt x="1886" y="602"/>
                  </a:lnTo>
                  <a:lnTo>
                    <a:pt x="1960" y="592"/>
                  </a:lnTo>
                  <a:lnTo>
                    <a:pt x="2030" y="580"/>
                  </a:lnTo>
                  <a:lnTo>
                    <a:pt x="2100" y="568"/>
                  </a:lnTo>
                  <a:lnTo>
                    <a:pt x="2166" y="554"/>
                  </a:lnTo>
                  <a:lnTo>
                    <a:pt x="2232" y="540"/>
                  </a:lnTo>
                  <a:lnTo>
                    <a:pt x="2296" y="524"/>
                  </a:lnTo>
                  <a:lnTo>
                    <a:pt x="2358" y="508"/>
                  </a:lnTo>
                  <a:lnTo>
                    <a:pt x="2418" y="490"/>
                  </a:lnTo>
                  <a:lnTo>
                    <a:pt x="2478" y="472"/>
                  </a:lnTo>
                  <a:lnTo>
                    <a:pt x="2592" y="432"/>
                  </a:lnTo>
                  <a:lnTo>
                    <a:pt x="2702" y="390"/>
                  </a:lnTo>
                  <a:lnTo>
                    <a:pt x="2702" y="390"/>
                  </a:lnTo>
                  <a:lnTo>
                    <a:pt x="2706" y="388"/>
                  </a:lnTo>
                  <a:lnTo>
                    <a:pt x="2706" y="388"/>
                  </a:lnTo>
                  <a:lnTo>
                    <a:pt x="2706" y="0"/>
                  </a:lnTo>
                  <a:lnTo>
                    <a:pt x="2706" y="0"/>
                  </a:lnTo>
                  <a:lnTo>
                    <a:pt x="2700" y="0"/>
                  </a:lnTo>
                  <a:lnTo>
                    <a:pt x="2700" y="0"/>
                  </a:lnTo>
                  <a:close/>
                </a:path>
              </a:pathLst>
            </a:custGeom>
            <a:solidFill>
              <a:schemeClr val="bg2">
                <a:alpha val="29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18"/>
            <p:cNvSpPr>
              <a:spLocks/>
            </p:cNvSpPr>
            <p:nvPr/>
          </p:nvSpPr>
          <p:spPr bwMode="hidden">
            <a:xfrm>
              <a:off x="-309563" y="4318000"/>
              <a:ext cx="8280401" cy="1209675"/>
            </a:xfrm>
            <a:custGeom>
              <a:avLst/>
              <a:gdLst/>
              <a:ahLst/>
              <a:cxnLst>
                <a:cxn ang="0">
                  <a:pos x="5216" y="714"/>
                </a:cxn>
                <a:cxn ang="0">
                  <a:pos x="4984" y="686"/>
                </a:cxn>
                <a:cxn ang="0">
                  <a:pos x="4478" y="610"/>
                </a:cxn>
                <a:cxn ang="0">
                  <a:pos x="3914" y="508"/>
                </a:cxn>
                <a:cxn ang="0">
                  <a:pos x="3286" y="374"/>
                </a:cxn>
                <a:cxn ang="0">
                  <a:pos x="2946" y="296"/>
                </a:cxn>
                <a:cxn ang="0">
                  <a:pos x="2682" y="236"/>
                </a:cxn>
                <a:cxn ang="0">
                  <a:pos x="2430" y="184"/>
                </a:cxn>
                <a:cxn ang="0">
                  <a:pos x="2190" y="140"/>
                </a:cxn>
                <a:cxn ang="0">
                  <a:pos x="1960" y="102"/>
                </a:cxn>
                <a:cxn ang="0">
                  <a:pos x="1740" y="72"/>
                </a:cxn>
                <a:cxn ang="0">
                  <a:pos x="1334" y="28"/>
                </a:cxn>
                <a:cxn ang="0">
                  <a:pos x="970" y="4"/>
                </a:cxn>
                <a:cxn ang="0">
                  <a:pos x="644" y="0"/>
                </a:cxn>
                <a:cxn ang="0">
                  <a:pos x="358" y="10"/>
                </a:cxn>
                <a:cxn ang="0">
                  <a:pos x="110" y="32"/>
                </a:cxn>
                <a:cxn ang="0">
                  <a:pos x="0" y="48"/>
                </a:cxn>
                <a:cxn ang="0">
                  <a:pos x="314" y="86"/>
                </a:cxn>
                <a:cxn ang="0">
                  <a:pos x="652" y="140"/>
                </a:cxn>
                <a:cxn ang="0">
                  <a:pos x="1014" y="210"/>
                </a:cxn>
                <a:cxn ang="0">
                  <a:pos x="1402" y="296"/>
                </a:cxn>
                <a:cxn ang="0">
                  <a:pos x="1756" y="378"/>
                </a:cxn>
                <a:cxn ang="0">
                  <a:pos x="2408" y="516"/>
                </a:cxn>
                <a:cxn ang="0">
                  <a:pos x="2708" y="572"/>
                </a:cxn>
                <a:cxn ang="0">
                  <a:pos x="2992" y="620"/>
                </a:cxn>
                <a:cxn ang="0">
                  <a:pos x="3260" y="662"/>
                </a:cxn>
                <a:cxn ang="0">
                  <a:pos x="3512" y="694"/>
                </a:cxn>
                <a:cxn ang="0">
                  <a:pos x="3750" y="722"/>
                </a:cxn>
                <a:cxn ang="0">
                  <a:pos x="3974" y="740"/>
                </a:cxn>
                <a:cxn ang="0">
                  <a:pos x="4184" y="754"/>
                </a:cxn>
                <a:cxn ang="0">
                  <a:pos x="4384" y="762"/>
                </a:cxn>
                <a:cxn ang="0">
                  <a:pos x="4570" y="762"/>
                </a:cxn>
                <a:cxn ang="0">
                  <a:pos x="4746" y="758"/>
                </a:cxn>
                <a:cxn ang="0">
                  <a:pos x="4912" y="748"/>
                </a:cxn>
                <a:cxn ang="0">
                  <a:pos x="5068" y="732"/>
                </a:cxn>
                <a:cxn ang="0">
                  <a:pos x="5216" y="714"/>
                </a:cxn>
              </a:cxnLst>
              <a:rect l="0" t="0" r="r" b="b"/>
              <a:pathLst>
                <a:path w="5216" h="762">
                  <a:moveTo>
                    <a:pt x="5216" y="714"/>
                  </a:moveTo>
                  <a:lnTo>
                    <a:pt x="5216" y="714"/>
                  </a:lnTo>
                  <a:lnTo>
                    <a:pt x="5102" y="700"/>
                  </a:lnTo>
                  <a:lnTo>
                    <a:pt x="4984" y="686"/>
                  </a:lnTo>
                  <a:lnTo>
                    <a:pt x="4738" y="652"/>
                  </a:lnTo>
                  <a:lnTo>
                    <a:pt x="4478" y="610"/>
                  </a:lnTo>
                  <a:lnTo>
                    <a:pt x="4204" y="564"/>
                  </a:lnTo>
                  <a:lnTo>
                    <a:pt x="3914" y="508"/>
                  </a:lnTo>
                  <a:lnTo>
                    <a:pt x="3608" y="446"/>
                  </a:lnTo>
                  <a:lnTo>
                    <a:pt x="3286" y="374"/>
                  </a:lnTo>
                  <a:lnTo>
                    <a:pt x="2946" y="296"/>
                  </a:lnTo>
                  <a:lnTo>
                    <a:pt x="2946" y="296"/>
                  </a:lnTo>
                  <a:lnTo>
                    <a:pt x="2812" y="266"/>
                  </a:lnTo>
                  <a:lnTo>
                    <a:pt x="2682" y="236"/>
                  </a:lnTo>
                  <a:lnTo>
                    <a:pt x="2556" y="210"/>
                  </a:lnTo>
                  <a:lnTo>
                    <a:pt x="2430" y="184"/>
                  </a:lnTo>
                  <a:lnTo>
                    <a:pt x="2308" y="162"/>
                  </a:lnTo>
                  <a:lnTo>
                    <a:pt x="2190" y="140"/>
                  </a:lnTo>
                  <a:lnTo>
                    <a:pt x="2074" y="120"/>
                  </a:lnTo>
                  <a:lnTo>
                    <a:pt x="1960" y="102"/>
                  </a:lnTo>
                  <a:lnTo>
                    <a:pt x="1850" y="86"/>
                  </a:lnTo>
                  <a:lnTo>
                    <a:pt x="1740" y="72"/>
                  </a:lnTo>
                  <a:lnTo>
                    <a:pt x="1532" y="46"/>
                  </a:lnTo>
                  <a:lnTo>
                    <a:pt x="1334" y="28"/>
                  </a:lnTo>
                  <a:lnTo>
                    <a:pt x="1148" y="14"/>
                  </a:lnTo>
                  <a:lnTo>
                    <a:pt x="970" y="4"/>
                  </a:lnTo>
                  <a:lnTo>
                    <a:pt x="802" y="0"/>
                  </a:lnTo>
                  <a:lnTo>
                    <a:pt x="644" y="0"/>
                  </a:lnTo>
                  <a:lnTo>
                    <a:pt x="496" y="4"/>
                  </a:lnTo>
                  <a:lnTo>
                    <a:pt x="358" y="10"/>
                  </a:lnTo>
                  <a:lnTo>
                    <a:pt x="230" y="20"/>
                  </a:lnTo>
                  <a:lnTo>
                    <a:pt x="110" y="32"/>
                  </a:lnTo>
                  <a:lnTo>
                    <a:pt x="0" y="48"/>
                  </a:lnTo>
                  <a:lnTo>
                    <a:pt x="0" y="48"/>
                  </a:lnTo>
                  <a:lnTo>
                    <a:pt x="154" y="66"/>
                  </a:lnTo>
                  <a:lnTo>
                    <a:pt x="314" y="86"/>
                  </a:lnTo>
                  <a:lnTo>
                    <a:pt x="480" y="112"/>
                  </a:lnTo>
                  <a:lnTo>
                    <a:pt x="652" y="140"/>
                  </a:lnTo>
                  <a:lnTo>
                    <a:pt x="830" y="174"/>
                  </a:lnTo>
                  <a:lnTo>
                    <a:pt x="1014" y="210"/>
                  </a:lnTo>
                  <a:lnTo>
                    <a:pt x="1206" y="250"/>
                  </a:lnTo>
                  <a:lnTo>
                    <a:pt x="1402" y="296"/>
                  </a:lnTo>
                  <a:lnTo>
                    <a:pt x="1402" y="296"/>
                  </a:lnTo>
                  <a:lnTo>
                    <a:pt x="1756" y="378"/>
                  </a:lnTo>
                  <a:lnTo>
                    <a:pt x="2092" y="450"/>
                  </a:lnTo>
                  <a:lnTo>
                    <a:pt x="2408" y="516"/>
                  </a:lnTo>
                  <a:lnTo>
                    <a:pt x="2562" y="544"/>
                  </a:lnTo>
                  <a:lnTo>
                    <a:pt x="2708" y="572"/>
                  </a:lnTo>
                  <a:lnTo>
                    <a:pt x="2852" y="598"/>
                  </a:lnTo>
                  <a:lnTo>
                    <a:pt x="2992" y="620"/>
                  </a:lnTo>
                  <a:lnTo>
                    <a:pt x="3128" y="642"/>
                  </a:lnTo>
                  <a:lnTo>
                    <a:pt x="3260" y="662"/>
                  </a:lnTo>
                  <a:lnTo>
                    <a:pt x="3388" y="678"/>
                  </a:lnTo>
                  <a:lnTo>
                    <a:pt x="3512" y="694"/>
                  </a:lnTo>
                  <a:lnTo>
                    <a:pt x="3632" y="708"/>
                  </a:lnTo>
                  <a:lnTo>
                    <a:pt x="3750" y="722"/>
                  </a:lnTo>
                  <a:lnTo>
                    <a:pt x="3864" y="732"/>
                  </a:lnTo>
                  <a:lnTo>
                    <a:pt x="3974" y="740"/>
                  </a:lnTo>
                  <a:lnTo>
                    <a:pt x="4080" y="748"/>
                  </a:lnTo>
                  <a:lnTo>
                    <a:pt x="4184" y="754"/>
                  </a:lnTo>
                  <a:lnTo>
                    <a:pt x="4286" y="758"/>
                  </a:lnTo>
                  <a:lnTo>
                    <a:pt x="4384" y="762"/>
                  </a:lnTo>
                  <a:lnTo>
                    <a:pt x="4478" y="762"/>
                  </a:lnTo>
                  <a:lnTo>
                    <a:pt x="4570" y="762"/>
                  </a:lnTo>
                  <a:lnTo>
                    <a:pt x="4660" y="760"/>
                  </a:lnTo>
                  <a:lnTo>
                    <a:pt x="4746" y="758"/>
                  </a:lnTo>
                  <a:lnTo>
                    <a:pt x="4830" y="754"/>
                  </a:lnTo>
                  <a:lnTo>
                    <a:pt x="4912" y="748"/>
                  </a:lnTo>
                  <a:lnTo>
                    <a:pt x="4992" y="740"/>
                  </a:lnTo>
                  <a:lnTo>
                    <a:pt x="5068" y="732"/>
                  </a:lnTo>
                  <a:lnTo>
                    <a:pt x="5144" y="724"/>
                  </a:lnTo>
                  <a:lnTo>
                    <a:pt x="5216" y="714"/>
                  </a:lnTo>
                  <a:lnTo>
                    <a:pt x="5216" y="714"/>
                  </a:lnTo>
                  <a:close/>
                </a:path>
              </a:pathLst>
            </a:custGeom>
            <a:solidFill>
              <a:schemeClr val="bg2">
                <a:alpha val="40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22"/>
            <p:cNvSpPr>
              <a:spLocks/>
            </p:cNvSpPr>
            <p:nvPr/>
          </p:nvSpPr>
          <p:spPr bwMode="hidden">
            <a:xfrm>
              <a:off x="3175" y="4335463"/>
              <a:ext cx="8166100" cy="1101725"/>
            </a:xfrm>
            <a:custGeom>
              <a:avLst/>
              <a:gdLst/>
              <a:ahLst/>
              <a:cxnLst>
                <a:cxn ang="0">
                  <a:pos x="0" y="70"/>
                </a:cxn>
                <a:cxn ang="0">
                  <a:pos x="0" y="70"/>
                </a:cxn>
                <a:cxn ang="0">
                  <a:pos x="18" y="66"/>
                </a:cxn>
                <a:cxn ang="0">
                  <a:pos x="72" y="56"/>
                </a:cxn>
                <a:cxn ang="0">
                  <a:pos x="164" y="42"/>
                </a:cxn>
                <a:cxn ang="0">
                  <a:pos x="224" y="34"/>
                </a:cxn>
                <a:cxn ang="0">
                  <a:pos x="294" y="26"/>
                </a:cxn>
                <a:cxn ang="0">
                  <a:pos x="372" y="20"/>
                </a:cxn>
                <a:cxn ang="0">
                  <a:pos x="462" y="14"/>
                </a:cxn>
                <a:cxn ang="0">
                  <a:pos x="560" y="8"/>
                </a:cxn>
                <a:cxn ang="0">
                  <a:pos x="670" y="4"/>
                </a:cxn>
                <a:cxn ang="0">
                  <a:pos x="790" y="2"/>
                </a:cxn>
                <a:cxn ang="0">
                  <a:pos x="920" y="0"/>
                </a:cxn>
                <a:cxn ang="0">
                  <a:pos x="1060" y="2"/>
                </a:cxn>
                <a:cxn ang="0">
                  <a:pos x="1210" y="6"/>
                </a:cxn>
                <a:cxn ang="0">
                  <a:pos x="1372" y="14"/>
                </a:cxn>
                <a:cxn ang="0">
                  <a:pos x="1544" y="24"/>
                </a:cxn>
                <a:cxn ang="0">
                  <a:pos x="1726" y="40"/>
                </a:cxn>
                <a:cxn ang="0">
                  <a:pos x="1920" y="58"/>
                </a:cxn>
                <a:cxn ang="0">
                  <a:pos x="2126" y="80"/>
                </a:cxn>
                <a:cxn ang="0">
                  <a:pos x="2342" y="106"/>
                </a:cxn>
                <a:cxn ang="0">
                  <a:pos x="2570" y="138"/>
                </a:cxn>
                <a:cxn ang="0">
                  <a:pos x="2808" y="174"/>
                </a:cxn>
                <a:cxn ang="0">
                  <a:pos x="3058" y="216"/>
                </a:cxn>
                <a:cxn ang="0">
                  <a:pos x="3320" y="266"/>
                </a:cxn>
                <a:cxn ang="0">
                  <a:pos x="3594" y="320"/>
                </a:cxn>
                <a:cxn ang="0">
                  <a:pos x="3880" y="380"/>
                </a:cxn>
                <a:cxn ang="0">
                  <a:pos x="4178" y="448"/>
                </a:cxn>
                <a:cxn ang="0">
                  <a:pos x="4488" y="522"/>
                </a:cxn>
                <a:cxn ang="0">
                  <a:pos x="4810" y="604"/>
                </a:cxn>
                <a:cxn ang="0">
                  <a:pos x="5144" y="694"/>
                </a:cxn>
              </a:cxnLst>
              <a:rect l="0" t="0" r="r" b="b"/>
              <a:pathLst>
                <a:path w="5144" h="694">
                  <a:moveTo>
                    <a:pt x="0" y="70"/>
                  </a:moveTo>
                  <a:lnTo>
                    <a:pt x="0" y="70"/>
                  </a:lnTo>
                  <a:lnTo>
                    <a:pt x="18" y="66"/>
                  </a:lnTo>
                  <a:lnTo>
                    <a:pt x="72" y="56"/>
                  </a:lnTo>
                  <a:lnTo>
                    <a:pt x="164" y="42"/>
                  </a:lnTo>
                  <a:lnTo>
                    <a:pt x="224" y="34"/>
                  </a:lnTo>
                  <a:lnTo>
                    <a:pt x="294" y="26"/>
                  </a:lnTo>
                  <a:lnTo>
                    <a:pt x="372" y="20"/>
                  </a:lnTo>
                  <a:lnTo>
                    <a:pt x="462" y="14"/>
                  </a:lnTo>
                  <a:lnTo>
                    <a:pt x="560" y="8"/>
                  </a:lnTo>
                  <a:lnTo>
                    <a:pt x="670" y="4"/>
                  </a:lnTo>
                  <a:lnTo>
                    <a:pt x="790" y="2"/>
                  </a:lnTo>
                  <a:lnTo>
                    <a:pt x="920" y="0"/>
                  </a:lnTo>
                  <a:lnTo>
                    <a:pt x="1060" y="2"/>
                  </a:lnTo>
                  <a:lnTo>
                    <a:pt x="1210" y="6"/>
                  </a:lnTo>
                  <a:lnTo>
                    <a:pt x="1372" y="14"/>
                  </a:lnTo>
                  <a:lnTo>
                    <a:pt x="1544" y="24"/>
                  </a:lnTo>
                  <a:lnTo>
                    <a:pt x="1726" y="40"/>
                  </a:lnTo>
                  <a:lnTo>
                    <a:pt x="1920" y="58"/>
                  </a:lnTo>
                  <a:lnTo>
                    <a:pt x="2126" y="80"/>
                  </a:lnTo>
                  <a:lnTo>
                    <a:pt x="2342" y="106"/>
                  </a:lnTo>
                  <a:lnTo>
                    <a:pt x="2570" y="138"/>
                  </a:lnTo>
                  <a:lnTo>
                    <a:pt x="2808" y="174"/>
                  </a:lnTo>
                  <a:lnTo>
                    <a:pt x="3058" y="216"/>
                  </a:lnTo>
                  <a:lnTo>
                    <a:pt x="3320" y="266"/>
                  </a:lnTo>
                  <a:lnTo>
                    <a:pt x="3594" y="320"/>
                  </a:lnTo>
                  <a:lnTo>
                    <a:pt x="3880" y="380"/>
                  </a:lnTo>
                  <a:lnTo>
                    <a:pt x="4178" y="448"/>
                  </a:lnTo>
                  <a:lnTo>
                    <a:pt x="4488" y="522"/>
                  </a:lnTo>
                  <a:lnTo>
                    <a:pt x="4810" y="604"/>
                  </a:lnTo>
                  <a:lnTo>
                    <a:pt x="5144" y="694"/>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6"/>
            <p:cNvSpPr>
              <a:spLocks/>
            </p:cNvSpPr>
            <p:nvPr/>
          </p:nvSpPr>
          <p:spPr bwMode="hidden">
            <a:xfrm>
              <a:off x="4156075" y="4316413"/>
              <a:ext cx="4940300" cy="927100"/>
            </a:xfrm>
            <a:custGeom>
              <a:avLst/>
              <a:gdLst/>
              <a:ahLst/>
              <a:cxnLst>
                <a:cxn ang="0">
                  <a:pos x="0" y="584"/>
                </a:cxn>
                <a:cxn ang="0">
                  <a:pos x="0" y="584"/>
                </a:cxn>
                <a:cxn ang="0">
                  <a:pos x="90" y="560"/>
                </a:cxn>
                <a:cxn ang="0">
                  <a:pos x="336" y="498"/>
                </a:cxn>
                <a:cxn ang="0">
                  <a:pos x="506" y="456"/>
                </a:cxn>
                <a:cxn ang="0">
                  <a:pos x="702" y="410"/>
                </a:cxn>
                <a:cxn ang="0">
                  <a:pos x="920" y="360"/>
                </a:cxn>
                <a:cxn ang="0">
                  <a:pos x="1154" y="306"/>
                </a:cxn>
                <a:cxn ang="0">
                  <a:pos x="1402" y="254"/>
                </a:cxn>
                <a:cxn ang="0">
                  <a:pos x="1656" y="202"/>
                </a:cxn>
                <a:cxn ang="0">
                  <a:pos x="1916" y="154"/>
                </a:cxn>
                <a:cxn ang="0">
                  <a:pos x="2174" y="108"/>
                </a:cxn>
                <a:cxn ang="0">
                  <a:pos x="2302" y="88"/>
                </a:cxn>
                <a:cxn ang="0">
                  <a:pos x="2426" y="68"/>
                </a:cxn>
                <a:cxn ang="0">
                  <a:pos x="2550" y="52"/>
                </a:cxn>
                <a:cxn ang="0">
                  <a:pos x="2670" y="36"/>
                </a:cxn>
                <a:cxn ang="0">
                  <a:pos x="2788" y="24"/>
                </a:cxn>
                <a:cxn ang="0">
                  <a:pos x="2900" y="14"/>
                </a:cxn>
                <a:cxn ang="0">
                  <a:pos x="3008" y="6"/>
                </a:cxn>
                <a:cxn ang="0">
                  <a:pos x="3112" y="0"/>
                </a:cxn>
              </a:cxnLst>
              <a:rect l="0" t="0" r="r" b="b"/>
              <a:pathLst>
                <a:path w="3112" h="584">
                  <a:moveTo>
                    <a:pt x="0" y="584"/>
                  </a:moveTo>
                  <a:lnTo>
                    <a:pt x="0" y="584"/>
                  </a:lnTo>
                  <a:lnTo>
                    <a:pt x="90" y="560"/>
                  </a:lnTo>
                  <a:lnTo>
                    <a:pt x="336" y="498"/>
                  </a:lnTo>
                  <a:lnTo>
                    <a:pt x="506" y="456"/>
                  </a:lnTo>
                  <a:lnTo>
                    <a:pt x="702" y="410"/>
                  </a:lnTo>
                  <a:lnTo>
                    <a:pt x="920" y="360"/>
                  </a:lnTo>
                  <a:lnTo>
                    <a:pt x="1154" y="306"/>
                  </a:lnTo>
                  <a:lnTo>
                    <a:pt x="1402" y="254"/>
                  </a:lnTo>
                  <a:lnTo>
                    <a:pt x="1656" y="202"/>
                  </a:lnTo>
                  <a:lnTo>
                    <a:pt x="1916" y="154"/>
                  </a:lnTo>
                  <a:lnTo>
                    <a:pt x="2174" y="108"/>
                  </a:lnTo>
                  <a:lnTo>
                    <a:pt x="2302" y="88"/>
                  </a:lnTo>
                  <a:lnTo>
                    <a:pt x="2426" y="68"/>
                  </a:lnTo>
                  <a:lnTo>
                    <a:pt x="2550" y="52"/>
                  </a:lnTo>
                  <a:lnTo>
                    <a:pt x="2670" y="36"/>
                  </a:lnTo>
                  <a:lnTo>
                    <a:pt x="2788" y="24"/>
                  </a:lnTo>
                  <a:lnTo>
                    <a:pt x="2900" y="14"/>
                  </a:lnTo>
                  <a:lnTo>
                    <a:pt x="3008" y="6"/>
                  </a:lnTo>
                  <a:lnTo>
                    <a:pt x="3112" y="0"/>
                  </a:lnTo>
                </a:path>
              </a:pathLst>
            </a:custGeom>
            <a:noFill/>
            <a:ln w="12">
              <a:solidFill>
                <a:srgbClr val="FFFF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useBgFill="1">
          <p:nvSpPr>
            <p:cNvPr id="21" name="Freeform 10"/>
            <p:cNvSpPr>
              <a:spLocks/>
            </p:cNvSpPr>
            <p:nvPr/>
          </p:nvSpPr>
          <p:spPr bwMode="hidden">
            <a:xfrm>
              <a:off x="-3905251" y="4294188"/>
              <a:ext cx="13027839" cy="1892300"/>
            </a:xfrm>
            <a:custGeom>
              <a:avLst/>
              <a:gdLst/>
              <a:ahLst/>
              <a:cxnLst>
                <a:cxn ang="0">
                  <a:pos x="8192" y="512"/>
                </a:cxn>
                <a:cxn ang="0">
                  <a:pos x="8040" y="570"/>
                </a:cxn>
                <a:cxn ang="0">
                  <a:pos x="7878" y="620"/>
                </a:cxn>
                <a:cxn ang="0">
                  <a:pos x="7706" y="666"/>
                </a:cxn>
                <a:cxn ang="0">
                  <a:pos x="7522" y="702"/>
                </a:cxn>
                <a:cxn ang="0">
                  <a:pos x="7322" y="730"/>
                </a:cxn>
                <a:cxn ang="0">
                  <a:pos x="7106" y="750"/>
                </a:cxn>
                <a:cxn ang="0">
                  <a:pos x="6872" y="762"/>
                </a:cxn>
                <a:cxn ang="0">
                  <a:pos x="6618" y="760"/>
                </a:cxn>
                <a:cxn ang="0">
                  <a:pos x="6342" y="750"/>
                </a:cxn>
                <a:cxn ang="0">
                  <a:pos x="6042" y="726"/>
                </a:cxn>
                <a:cxn ang="0">
                  <a:pos x="5716" y="690"/>
                </a:cxn>
                <a:cxn ang="0">
                  <a:pos x="5364" y="642"/>
                </a:cxn>
                <a:cxn ang="0">
                  <a:pos x="4982" y="578"/>
                </a:cxn>
                <a:cxn ang="0">
                  <a:pos x="4568" y="500"/>
                </a:cxn>
                <a:cxn ang="0">
                  <a:pos x="4122" y="406"/>
                </a:cxn>
                <a:cxn ang="0">
                  <a:pos x="3640" y="296"/>
                </a:cxn>
                <a:cxn ang="0">
                  <a:pos x="3396" y="240"/>
                </a:cxn>
                <a:cxn ang="0">
                  <a:pos x="2934" y="148"/>
                </a:cxn>
                <a:cxn ang="0">
                  <a:pos x="2512" y="82"/>
                </a:cxn>
                <a:cxn ang="0">
                  <a:pos x="2126" y="36"/>
                </a:cxn>
                <a:cxn ang="0">
                  <a:pos x="1776" y="10"/>
                </a:cxn>
                <a:cxn ang="0">
                  <a:pos x="1462" y="0"/>
                </a:cxn>
                <a:cxn ang="0">
                  <a:pos x="1182" y="4"/>
                </a:cxn>
                <a:cxn ang="0">
                  <a:pos x="934" y="20"/>
                </a:cxn>
                <a:cxn ang="0">
                  <a:pos x="716" y="44"/>
                </a:cxn>
                <a:cxn ang="0">
                  <a:pos x="530" y="74"/>
                </a:cxn>
                <a:cxn ang="0">
                  <a:pos x="374" y="108"/>
                </a:cxn>
                <a:cxn ang="0">
                  <a:pos x="248" y="144"/>
                </a:cxn>
                <a:cxn ang="0">
                  <a:pos x="148" y="176"/>
                </a:cxn>
                <a:cxn ang="0">
                  <a:pos x="48" y="216"/>
                </a:cxn>
                <a:cxn ang="0">
                  <a:pos x="0" y="240"/>
                </a:cxn>
                <a:cxn ang="0">
                  <a:pos x="8192" y="1192"/>
                </a:cxn>
                <a:cxn ang="0">
                  <a:pos x="8196" y="1186"/>
                </a:cxn>
                <a:cxn ang="0">
                  <a:pos x="8196" y="510"/>
                </a:cxn>
                <a:cxn ang="0">
                  <a:pos x="8192" y="512"/>
                </a:cxn>
              </a:cxnLst>
              <a:rect l="0" t="0" r="r" b="b"/>
              <a:pathLst>
                <a:path w="8196" h="1192">
                  <a:moveTo>
                    <a:pt x="8192" y="512"/>
                  </a:moveTo>
                  <a:lnTo>
                    <a:pt x="8192" y="512"/>
                  </a:lnTo>
                  <a:lnTo>
                    <a:pt x="8116" y="542"/>
                  </a:lnTo>
                  <a:lnTo>
                    <a:pt x="8040" y="570"/>
                  </a:lnTo>
                  <a:lnTo>
                    <a:pt x="7960" y="596"/>
                  </a:lnTo>
                  <a:lnTo>
                    <a:pt x="7878" y="620"/>
                  </a:lnTo>
                  <a:lnTo>
                    <a:pt x="7794" y="644"/>
                  </a:lnTo>
                  <a:lnTo>
                    <a:pt x="7706" y="666"/>
                  </a:lnTo>
                  <a:lnTo>
                    <a:pt x="7616" y="684"/>
                  </a:lnTo>
                  <a:lnTo>
                    <a:pt x="7522" y="702"/>
                  </a:lnTo>
                  <a:lnTo>
                    <a:pt x="7424" y="718"/>
                  </a:lnTo>
                  <a:lnTo>
                    <a:pt x="7322" y="730"/>
                  </a:lnTo>
                  <a:lnTo>
                    <a:pt x="7216" y="742"/>
                  </a:lnTo>
                  <a:lnTo>
                    <a:pt x="7106" y="750"/>
                  </a:lnTo>
                  <a:lnTo>
                    <a:pt x="6992" y="758"/>
                  </a:lnTo>
                  <a:lnTo>
                    <a:pt x="6872" y="762"/>
                  </a:lnTo>
                  <a:lnTo>
                    <a:pt x="6748" y="762"/>
                  </a:lnTo>
                  <a:lnTo>
                    <a:pt x="6618" y="760"/>
                  </a:lnTo>
                  <a:lnTo>
                    <a:pt x="6482" y="756"/>
                  </a:lnTo>
                  <a:lnTo>
                    <a:pt x="6342" y="750"/>
                  </a:lnTo>
                  <a:lnTo>
                    <a:pt x="6196" y="740"/>
                  </a:lnTo>
                  <a:lnTo>
                    <a:pt x="6042" y="726"/>
                  </a:lnTo>
                  <a:lnTo>
                    <a:pt x="5882" y="710"/>
                  </a:lnTo>
                  <a:lnTo>
                    <a:pt x="5716" y="690"/>
                  </a:lnTo>
                  <a:lnTo>
                    <a:pt x="5544" y="668"/>
                  </a:lnTo>
                  <a:lnTo>
                    <a:pt x="5364" y="642"/>
                  </a:lnTo>
                  <a:lnTo>
                    <a:pt x="5176" y="612"/>
                  </a:lnTo>
                  <a:lnTo>
                    <a:pt x="4982" y="578"/>
                  </a:lnTo>
                  <a:lnTo>
                    <a:pt x="4778" y="540"/>
                  </a:lnTo>
                  <a:lnTo>
                    <a:pt x="4568" y="500"/>
                  </a:lnTo>
                  <a:lnTo>
                    <a:pt x="4348" y="454"/>
                  </a:lnTo>
                  <a:lnTo>
                    <a:pt x="4122" y="406"/>
                  </a:lnTo>
                  <a:lnTo>
                    <a:pt x="3886" y="354"/>
                  </a:lnTo>
                  <a:lnTo>
                    <a:pt x="3640" y="296"/>
                  </a:lnTo>
                  <a:lnTo>
                    <a:pt x="3640" y="296"/>
                  </a:lnTo>
                  <a:lnTo>
                    <a:pt x="3396" y="240"/>
                  </a:lnTo>
                  <a:lnTo>
                    <a:pt x="3160" y="192"/>
                  </a:lnTo>
                  <a:lnTo>
                    <a:pt x="2934" y="148"/>
                  </a:lnTo>
                  <a:lnTo>
                    <a:pt x="2718" y="112"/>
                  </a:lnTo>
                  <a:lnTo>
                    <a:pt x="2512" y="82"/>
                  </a:lnTo>
                  <a:lnTo>
                    <a:pt x="2314" y="56"/>
                  </a:lnTo>
                  <a:lnTo>
                    <a:pt x="2126" y="36"/>
                  </a:lnTo>
                  <a:lnTo>
                    <a:pt x="1948" y="20"/>
                  </a:lnTo>
                  <a:lnTo>
                    <a:pt x="1776" y="10"/>
                  </a:lnTo>
                  <a:lnTo>
                    <a:pt x="1616" y="2"/>
                  </a:lnTo>
                  <a:lnTo>
                    <a:pt x="1462" y="0"/>
                  </a:lnTo>
                  <a:lnTo>
                    <a:pt x="1318" y="0"/>
                  </a:lnTo>
                  <a:lnTo>
                    <a:pt x="1182" y="4"/>
                  </a:lnTo>
                  <a:lnTo>
                    <a:pt x="1054" y="10"/>
                  </a:lnTo>
                  <a:lnTo>
                    <a:pt x="934" y="20"/>
                  </a:lnTo>
                  <a:lnTo>
                    <a:pt x="822" y="30"/>
                  </a:lnTo>
                  <a:lnTo>
                    <a:pt x="716" y="44"/>
                  </a:lnTo>
                  <a:lnTo>
                    <a:pt x="620" y="58"/>
                  </a:lnTo>
                  <a:lnTo>
                    <a:pt x="530" y="74"/>
                  </a:lnTo>
                  <a:lnTo>
                    <a:pt x="450" y="92"/>
                  </a:lnTo>
                  <a:lnTo>
                    <a:pt x="374" y="108"/>
                  </a:lnTo>
                  <a:lnTo>
                    <a:pt x="308" y="126"/>
                  </a:lnTo>
                  <a:lnTo>
                    <a:pt x="248" y="144"/>
                  </a:lnTo>
                  <a:lnTo>
                    <a:pt x="194" y="160"/>
                  </a:lnTo>
                  <a:lnTo>
                    <a:pt x="148" y="176"/>
                  </a:lnTo>
                  <a:lnTo>
                    <a:pt x="108" y="192"/>
                  </a:lnTo>
                  <a:lnTo>
                    <a:pt x="48" y="216"/>
                  </a:lnTo>
                  <a:lnTo>
                    <a:pt x="12" y="234"/>
                  </a:lnTo>
                  <a:lnTo>
                    <a:pt x="0" y="240"/>
                  </a:lnTo>
                  <a:lnTo>
                    <a:pt x="0" y="1192"/>
                  </a:lnTo>
                  <a:lnTo>
                    <a:pt x="8192" y="1192"/>
                  </a:lnTo>
                  <a:lnTo>
                    <a:pt x="8192" y="1192"/>
                  </a:lnTo>
                  <a:lnTo>
                    <a:pt x="8196" y="1186"/>
                  </a:lnTo>
                  <a:lnTo>
                    <a:pt x="8196" y="1186"/>
                  </a:lnTo>
                  <a:lnTo>
                    <a:pt x="8196" y="510"/>
                  </a:lnTo>
                  <a:lnTo>
                    <a:pt x="8196" y="510"/>
                  </a:lnTo>
                  <a:lnTo>
                    <a:pt x="8192" y="512"/>
                  </a:lnTo>
                  <a:lnTo>
                    <a:pt x="8192" y="512"/>
                  </a:lnTo>
                  <a:close/>
                </a:path>
              </a:pathLst>
            </a:custGeom>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 name="Title Placeholder 1"/>
          <p:cNvSpPr>
            <a:spLocks noGrp="1"/>
          </p:cNvSpPr>
          <p:nvPr>
            <p:ph type="title"/>
          </p:nvPr>
        </p:nvSpPr>
        <p:spPr>
          <a:xfrm>
            <a:off x="609441" y="338328"/>
            <a:ext cx="10969943" cy="12527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4" name="Date Placeholder 3"/>
          <p:cNvSpPr>
            <a:spLocks noGrp="1"/>
          </p:cNvSpPr>
          <p:nvPr>
            <p:ph type="dt" sz="half" idx="2"/>
          </p:nvPr>
        </p:nvSpPr>
        <p:spPr>
          <a:xfrm>
            <a:off x="6883103" y="6250165"/>
            <a:ext cx="5047605" cy="365125"/>
          </a:xfrm>
          <a:prstGeom prst="rect">
            <a:avLst/>
          </a:prstGeom>
        </p:spPr>
        <p:txBody>
          <a:bodyPr vert="horz" lIns="91440" tIns="45720" rIns="91440" bIns="45720" rtlCol="0" anchor="ctr"/>
          <a:lstStyle>
            <a:lvl1pPr algn="r">
              <a:defRPr sz="1000">
                <a:solidFill>
                  <a:schemeClr val="tx2"/>
                </a:solidFill>
              </a:defRPr>
            </a:lvl1pPr>
          </a:lstStyle>
          <a:p>
            <a:fld id="{8E36636D-D922-432D-A958-524484B5923D}" type="datetimeFigureOut">
              <a:rPr lang="en-US" smtClean="0"/>
              <a:pPr/>
              <a:t>5/1/2018</a:t>
            </a:fld>
            <a:endParaRPr lang="en-US"/>
          </a:p>
        </p:txBody>
      </p:sp>
      <p:sp>
        <p:nvSpPr>
          <p:cNvPr id="5" name="Footer Placeholder 4"/>
          <p:cNvSpPr>
            <a:spLocks noGrp="1"/>
          </p:cNvSpPr>
          <p:nvPr>
            <p:ph type="ftr" sz="quarter" idx="3"/>
          </p:nvPr>
        </p:nvSpPr>
        <p:spPr>
          <a:xfrm>
            <a:off x="258117" y="6250165"/>
            <a:ext cx="5047607" cy="365125"/>
          </a:xfrm>
          <a:prstGeom prst="rect">
            <a:avLst/>
          </a:prstGeom>
        </p:spPr>
        <p:txBody>
          <a:bodyPr vert="horz" lIns="91440" tIns="45720" rIns="91440" bIns="45720" rtlCol="0" anchor="ctr"/>
          <a:lstStyle>
            <a:lvl1pPr algn="l">
              <a:defRPr sz="1000">
                <a:solidFill>
                  <a:schemeClr val="tx2"/>
                </a:solidFill>
              </a:defRPr>
            </a:lvl1pPr>
          </a:lstStyle>
          <a:p>
            <a:endParaRPr lang="en-US"/>
          </a:p>
        </p:txBody>
      </p:sp>
      <p:sp>
        <p:nvSpPr>
          <p:cNvPr id="6" name="Slide Number Placeholder 5"/>
          <p:cNvSpPr>
            <a:spLocks noGrp="1"/>
          </p:cNvSpPr>
          <p:nvPr>
            <p:ph type="sldNum" sz="quarter" idx="4"/>
          </p:nvPr>
        </p:nvSpPr>
        <p:spPr>
          <a:xfrm>
            <a:off x="5320065" y="6250164"/>
            <a:ext cx="1548698" cy="365125"/>
          </a:xfrm>
          <a:prstGeom prst="rect">
            <a:avLst/>
          </a:prstGeom>
        </p:spPr>
        <p:txBody>
          <a:bodyPr vert="horz" lIns="91440" tIns="45720" rIns="91440" bIns="45720" rtlCol="0" anchor="ctr"/>
          <a:lstStyle>
            <a:lvl1pPr algn="ctr">
              <a:defRPr sz="1000">
                <a:solidFill>
                  <a:schemeClr val="tx2"/>
                </a:solidFill>
              </a:defRPr>
            </a:lvl1pPr>
          </a:lstStyle>
          <a:p>
            <a:fld id="{DF28FB93-0A08-4E7D-8E63-9EFA29F1E093}" type="slidenum">
              <a:rPr lang="en-US" smtClean="0"/>
              <a:pPr/>
              <a:t>‹#›</a:t>
            </a:fld>
            <a:endParaRPr lang="en-US"/>
          </a:p>
        </p:txBody>
      </p:sp>
      <p:sp>
        <p:nvSpPr>
          <p:cNvPr id="3" name="Text Placeholder 2"/>
          <p:cNvSpPr>
            <a:spLocks noGrp="1"/>
          </p:cNvSpPr>
          <p:nvPr>
            <p:ph type="body" idx="1"/>
          </p:nvPr>
        </p:nvSpPr>
        <p:spPr>
          <a:xfrm>
            <a:off x="1162454" y="2675467"/>
            <a:ext cx="9875205" cy="34506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spcBef>
          <a:spcPct val="0"/>
        </a:spcBef>
        <a:buNone/>
        <a:defRPr sz="4400" kern="1200">
          <a:solidFill>
            <a:srgbClr val="FFFFFF"/>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74320" algn="l" defTabSz="914400" rtl="0" eaLnBrk="1" latinLnBrk="0" hangingPunct="1">
        <a:spcBef>
          <a:spcPct val="20000"/>
        </a:spcBef>
        <a:buClr>
          <a:schemeClr val="accent1"/>
        </a:buClr>
        <a:buSzPct val="100000"/>
        <a:buFont typeface="Symbol" pitchFamily="18" charset="2"/>
        <a:buChar char=""/>
        <a:defRPr sz="2400" kern="1200">
          <a:solidFill>
            <a:schemeClr val="tx2"/>
          </a:solidFill>
          <a:latin typeface="+mn-lt"/>
          <a:ea typeface="+mn-ea"/>
          <a:cs typeface="+mn-cs"/>
        </a:defRPr>
      </a:lvl1pPr>
      <a:lvl2pPr marL="576263" indent="-274320" algn="l" defTabSz="914400" rtl="0" eaLnBrk="1" latinLnBrk="0" hangingPunct="1">
        <a:spcBef>
          <a:spcPct val="20000"/>
        </a:spcBef>
        <a:buClr>
          <a:schemeClr val="accent1"/>
        </a:buClr>
        <a:buSzPct val="100000"/>
        <a:buFont typeface="Symbol" pitchFamily="18" charset="2"/>
        <a:buChar char=""/>
        <a:defRPr sz="2200" kern="1200">
          <a:solidFill>
            <a:schemeClr val="tx2"/>
          </a:solidFill>
          <a:latin typeface="+mn-lt"/>
          <a:ea typeface="+mn-ea"/>
          <a:cs typeface="+mn-cs"/>
        </a:defRPr>
      </a:lvl2pPr>
      <a:lvl3pPr marL="855663" indent="-228600" algn="l" defTabSz="914400" rtl="0" eaLnBrk="1" latinLnBrk="0" hangingPunct="1">
        <a:spcBef>
          <a:spcPct val="20000"/>
        </a:spcBef>
        <a:buClr>
          <a:schemeClr val="accent1"/>
        </a:buClr>
        <a:buSzPct val="100000"/>
        <a:buFont typeface="Symbol" pitchFamily="18" charset="2"/>
        <a:buChar char=""/>
        <a:defRPr sz="2000" kern="1200">
          <a:solidFill>
            <a:schemeClr val="tx2"/>
          </a:solidFill>
          <a:latin typeface="+mn-lt"/>
          <a:ea typeface="+mn-ea"/>
          <a:cs typeface="+mn-cs"/>
        </a:defRPr>
      </a:lvl3pPr>
      <a:lvl4pPr marL="1143000" indent="-228600" algn="l" defTabSz="914400" rtl="0" eaLnBrk="1" latinLnBrk="0" hangingPunct="1">
        <a:spcBef>
          <a:spcPct val="20000"/>
        </a:spcBef>
        <a:buClr>
          <a:schemeClr val="accent1"/>
        </a:buClr>
        <a:buSzPct val="100000"/>
        <a:buFont typeface="Symbol" pitchFamily="18" charset="2"/>
        <a:buChar char=""/>
        <a:defRPr sz="1800" kern="1200">
          <a:solidFill>
            <a:schemeClr val="tx2"/>
          </a:solidFill>
          <a:latin typeface="+mn-lt"/>
          <a:ea typeface="+mn-ea"/>
          <a:cs typeface="+mn-cs"/>
        </a:defRPr>
      </a:lvl4pPr>
      <a:lvl5pPr marL="1463040" indent="-228600" algn="l" defTabSz="914400" rtl="0" eaLnBrk="1" latinLnBrk="0" hangingPunct="1">
        <a:spcBef>
          <a:spcPct val="20000"/>
        </a:spcBef>
        <a:buClr>
          <a:schemeClr val="accent1"/>
        </a:buClr>
        <a:buSzPct val="100000"/>
        <a:buFont typeface="Symbol" pitchFamily="18" charset="2"/>
        <a:buChar char=""/>
        <a:defRPr sz="1600" kern="1200">
          <a:solidFill>
            <a:schemeClr val="tx2"/>
          </a:solidFill>
          <a:latin typeface="+mn-lt"/>
          <a:ea typeface="+mn-ea"/>
          <a:cs typeface="+mn-cs"/>
        </a:defRPr>
      </a:lvl5pPr>
      <a:lvl6pPr marL="178308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6pPr>
      <a:lvl7pPr marL="210312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7pPr>
      <a:lvl8pPr marL="242316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8pPr>
      <a:lvl9pPr marL="2743200" indent="-228600" algn="l" defTabSz="914400" rtl="0" eaLnBrk="1" latinLnBrk="0" hangingPunct="1">
        <a:spcBef>
          <a:spcPts val="384"/>
        </a:spcBef>
        <a:buClr>
          <a:schemeClr val="accent1"/>
        </a:buClr>
        <a:buFont typeface="Symbol" pitchFamily="18" charset="2"/>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hyperlink" Target="http://www.restorativeus.com/" TargetMode="External"/><Relationship Id="rId4" Type="http://schemas.openxmlformats.org/officeDocument/2006/relationships/hyperlink" Target="mailto:sue.jamback@restorativeus.com" TargetMode="External"/></Relationships>
</file>

<file path=ppt/slides/_rels/slide4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www.cambiandocreencias.com/herramientas-de-organizacion-en-gtd-01-introduccion/" TargetMode="External"/><Relationship Id="rId2" Type="http://schemas.openxmlformats.org/officeDocument/2006/relationships/image" Target="../media/image3.jpg"/><Relationship Id="rId1" Type="http://schemas.openxmlformats.org/officeDocument/2006/relationships/slideLayout" Target="../slideLayouts/slideLayout9.xml"/><Relationship Id="rId4" Type="http://schemas.openxmlformats.org/officeDocument/2006/relationships/hyperlink" Target="https://creativecommons.org/licenses/by-sa/4.0/"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he Circle Game">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836612" y="5943600"/>
            <a:ext cx="609600" cy="609600"/>
          </a:xfrm>
        </p:spPr>
      </p:pic>
      <p:sp>
        <p:nvSpPr>
          <p:cNvPr id="3" name="Title 2"/>
          <p:cNvSpPr>
            <a:spLocks noGrp="1"/>
          </p:cNvSpPr>
          <p:nvPr>
            <p:ph type="title"/>
          </p:nvPr>
        </p:nvSpPr>
        <p:spPr>
          <a:xfrm>
            <a:off x="609441" y="338328"/>
            <a:ext cx="10969943" cy="6519672"/>
          </a:xfrm>
        </p:spPr>
        <p:txBody>
          <a:bodyPr>
            <a:normAutofit fontScale="90000"/>
          </a:bodyPr>
          <a:lstStyle/>
          <a:p>
            <a:r>
              <a:rPr lang="en-US" sz="6600" b="1" dirty="0">
                <a:solidFill>
                  <a:srgbClr val="002060"/>
                </a:solidFill>
              </a:rPr>
              <a:t>(Front of Card)</a:t>
            </a:r>
            <a:br>
              <a:rPr lang="en-US" sz="6600" b="1" dirty="0">
                <a:solidFill>
                  <a:srgbClr val="002060"/>
                </a:solidFill>
              </a:rPr>
            </a:br>
            <a:r>
              <a:rPr lang="en-US" sz="6600" b="1" dirty="0">
                <a:solidFill>
                  <a:srgbClr val="002060"/>
                </a:solidFill>
              </a:rPr>
              <a:t>What was your worst behavioral offense as a student? </a:t>
            </a:r>
            <a:br>
              <a:rPr lang="en-US" sz="6600" b="1" dirty="0">
                <a:solidFill>
                  <a:srgbClr val="002060"/>
                </a:solidFill>
              </a:rPr>
            </a:br>
            <a:br>
              <a:rPr lang="en-US" sz="6600" b="1" dirty="0">
                <a:solidFill>
                  <a:srgbClr val="002060"/>
                </a:solidFill>
              </a:rPr>
            </a:br>
            <a:r>
              <a:rPr lang="en-US" sz="6600" b="1" dirty="0">
                <a:solidFill>
                  <a:srgbClr val="002060"/>
                </a:solidFill>
              </a:rPr>
              <a:t>(Back of Card)</a:t>
            </a:r>
            <a:br>
              <a:rPr lang="en-US" sz="6600" b="1" dirty="0">
                <a:solidFill>
                  <a:srgbClr val="002060"/>
                </a:solidFill>
              </a:rPr>
            </a:br>
            <a:r>
              <a:rPr lang="en-US" sz="6600" b="1" dirty="0">
                <a:solidFill>
                  <a:srgbClr val="002060"/>
                </a:solidFill>
              </a:rPr>
              <a:t>How was it handled/consequence</a:t>
            </a:r>
            <a:br>
              <a:rPr lang="en-US" sz="6600" b="1" dirty="0">
                <a:solidFill>
                  <a:srgbClr val="002060"/>
                </a:solidFill>
              </a:rPr>
            </a:br>
            <a:endParaRPr lang="en-US" sz="6600" b="1" dirty="0">
              <a:solidFill>
                <a:srgbClr val="002060"/>
              </a:solidFill>
            </a:endParaRPr>
          </a:p>
        </p:txBody>
      </p:sp>
      <p:sp>
        <p:nvSpPr>
          <p:cNvPr id="7" name="Oval 6">
            <a:extLst>
              <a:ext uri="{FF2B5EF4-FFF2-40B4-BE49-F238E27FC236}">
                <a16:creationId xmlns:a16="http://schemas.microsoft.com/office/drawing/2014/main" id="{52A0DC42-794A-48E2-90C3-BBC5D32E9F53}"/>
              </a:ext>
            </a:extLst>
          </p:cNvPr>
          <p:cNvSpPr/>
          <p:nvPr/>
        </p:nvSpPr>
        <p:spPr>
          <a:xfrm>
            <a:off x="11272996" y="6096000"/>
            <a:ext cx="530543"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9572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40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C81E-F011-4366-97C8-04734C6DF06D}"/>
              </a:ext>
            </a:extLst>
          </p:cNvPr>
          <p:cNvSpPr>
            <a:spLocks noGrp="1"/>
          </p:cNvSpPr>
          <p:nvPr>
            <p:ph type="ctrTitle"/>
          </p:nvPr>
        </p:nvSpPr>
        <p:spPr/>
        <p:txBody>
          <a:bodyPr/>
          <a:lstStyle/>
          <a:p>
            <a:r>
              <a:rPr lang="en-US" sz="6600" b="1" i="1" dirty="0">
                <a:solidFill>
                  <a:schemeClr val="tx1"/>
                </a:solidFill>
                <a:latin typeface="Calibri" panose="020F0502020204030204" pitchFamily="34" charset="0"/>
                <a:ea typeface="Calibri" panose="020F0502020204030204" pitchFamily="34" charset="0"/>
                <a:cs typeface="Times New Roman" panose="02020603050405020304" pitchFamily="18" charset="0"/>
              </a:rPr>
              <a:t>Step Two</a:t>
            </a:r>
            <a:r>
              <a:rPr lang="en-US" sz="6600" b="1"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a:t>
            </a:r>
            <a:r>
              <a:rPr lang="en-US" sz="6600" i="1" dirty="0">
                <a:solidFill>
                  <a:srgbClr val="002060"/>
                </a:solidFill>
                <a:latin typeface="Calibri" panose="020F0502020204030204" pitchFamily="34" charset="0"/>
                <a:ea typeface="Calibri" panose="020F0502020204030204" pitchFamily="34" charset="0"/>
                <a:cs typeface="Times New Roman" panose="02020603050405020304" pitchFamily="18" charset="0"/>
              </a:rPr>
              <a:t> Celebrate! </a:t>
            </a:r>
            <a:br>
              <a:rPr lang="en-US" sz="40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DEC40BBD-5EFD-4441-8F45-09DD848715B2}"/>
              </a:ext>
            </a:extLst>
          </p:cNvPr>
          <p:cNvSpPr>
            <a:spLocks noGrp="1"/>
          </p:cNvSpPr>
          <p:nvPr>
            <p:ph type="subTitle" idx="1"/>
          </p:nvPr>
        </p:nvSpPr>
        <p:spPr/>
        <p:txBody>
          <a:bodyPr>
            <a:noAutofit/>
          </a:bodyPr>
          <a:lstStyle/>
          <a:p>
            <a:pPr>
              <a:lnSpc>
                <a:spcPct val="115000"/>
              </a:lnSpc>
              <a:spcAft>
                <a:spcPts val="1000"/>
              </a:spcAft>
            </a:pPr>
            <a:r>
              <a:rPr lang="en-US" sz="4000" dirty="0">
                <a:solidFill>
                  <a:srgbClr val="7030A0"/>
                </a:solidFill>
                <a:latin typeface="Calibri" panose="020F0502020204030204" pitchFamily="34" charset="0"/>
                <a:ea typeface="Calibri" panose="020F0502020204030204" pitchFamily="34" charset="0"/>
                <a:cs typeface="Times New Roman" panose="02020603050405020304" pitchFamily="18" charset="0"/>
              </a:rPr>
              <a:t>Acknowledge teacher or parent contributions in creating and nurturing the strengths of the student</a:t>
            </a:r>
            <a:endParaRPr lang="en-US" sz="4000" dirty="0">
              <a:solidFill>
                <a:srgbClr val="7030A0"/>
              </a:solidFill>
            </a:endParaRPr>
          </a:p>
        </p:txBody>
      </p:sp>
    </p:spTree>
    <p:extLst>
      <p:ext uri="{BB962C8B-B14F-4D97-AF65-F5344CB8AC3E}">
        <p14:creationId xmlns:p14="http://schemas.microsoft.com/office/powerpoint/2010/main" val="35563207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5B8B9C7-F79B-43EE-B963-8FAE2CE4F90E}"/>
              </a:ext>
            </a:extLst>
          </p:cNvPr>
          <p:cNvSpPr/>
          <p:nvPr/>
        </p:nvSpPr>
        <p:spPr>
          <a:xfrm>
            <a:off x="379412" y="761999"/>
            <a:ext cx="11506200" cy="5573834"/>
          </a:xfrm>
          <a:prstGeom prst="rect">
            <a:avLst/>
          </a:prstGeom>
        </p:spPr>
        <p:txBody>
          <a:bodyPr wrap="square">
            <a:spAutoFit/>
          </a:bodyPr>
          <a:lstStyle/>
          <a:p>
            <a:pPr>
              <a:lnSpc>
                <a:spcPct val="115000"/>
              </a:lnSpc>
              <a:spcAft>
                <a:spcPts val="1000"/>
              </a:spcAft>
            </a:pPr>
            <a:r>
              <a:rPr lang="en-US" sz="2800" b="1" i="1" u="sng" dirty="0">
                <a:latin typeface="Calibri" panose="020F0502020204030204" pitchFamily="34" charset="0"/>
                <a:ea typeface="Calibri" panose="020F0502020204030204" pitchFamily="34" charset="0"/>
                <a:cs typeface="Times New Roman" panose="02020603050405020304" pitchFamily="18" charset="0"/>
              </a:rPr>
              <a:t>Part B:</a:t>
            </a:r>
            <a:r>
              <a:rPr lang="en-US" sz="2800" b="1" u="sng" dirty="0">
                <a:latin typeface="Calibri" panose="020F0502020204030204" pitchFamily="34" charset="0"/>
                <a:ea typeface="Calibri" panose="020F0502020204030204" pitchFamily="34" charset="0"/>
                <a:cs typeface="Times New Roman" panose="02020603050405020304" pitchFamily="18" charset="0"/>
              </a:rPr>
              <a:t>   </a:t>
            </a:r>
            <a:r>
              <a:rPr lang="en-US" sz="2400" dirty="0">
                <a:latin typeface="Calibri" panose="020F0502020204030204" pitchFamily="34" charset="0"/>
                <a:ea typeface="Calibri" panose="020F0502020204030204" pitchFamily="34" charset="0"/>
                <a:cs typeface="Times New Roman" panose="02020603050405020304" pitchFamily="18" charset="0"/>
              </a:rPr>
              <a:t>Goal setting and supports                                                                            </a:t>
            </a:r>
            <a:r>
              <a:rPr lang="en-US" sz="2400" dirty="0">
                <a:highlight>
                  <a:srgbClr val="FFFF00"/>
                </a:highlight>
                <a:latin typeface="Calibri" panose="020F0502020204030204" pitchFamily="34" charset="0"/>
                <a:ea typeface="Calibri" panose="020F0502020204030204" pitchFamily="34" charset="0"/>
                <a:cs typeface="Times New Roman" panose="02020603050405020304" pitchFamily="18" charset="0"/>
              </a:rPr>
              <a:t>(5-7 minutes)</a:t>
            </a:r>
          </a:p>
          <a:p>
            <a:pPr indent="457200">
              <a:lnSpc>
                <a:spcPct val="115000"/>
              </a:lnSpc>
              <a:spcAft>
                <a:spcPts val="1000"/>
              </a:spcAft>
            </a:pPr>
            <a:r>
              <a:rPr lang="en-US" sz="4400" b="1" i="1" dirty="0">
                <a:latin typeface="Calibri" panose="020F0502020204030204" pitchFamily="34" charset="0"/>
                <a:ea typeface="Calibri" panose="020F0502020204030204" pitchFamily="34" charset="0"/>
                <a:cs typeface="Times New Roman" panose="02020603050405020304" pitchFamily="18" charset="0"/>
              </a:rPr>
              <a:t>Step One</a:t>
            </a:r>
            <a:r>
              <a:rPr lang="en-US" sz="2400" b="1" i="1" dirty="0">
                <a:solidFill>
                  <a:srgbClr val="7030A0"/>
                </a:solidFill>
                <a:latin typeface="Calibri" panose="020F0502020204030204" pitchFamily="34" charset="0"/>
                <a:ea typeface="Calibri" panose="020F0502020204030204" pitchFamily="34" charset="0"/>
                <a:cs typeface="Times New Roman" panose="02020603050405020304" pitchFamily="18" charset="0"/>
              </a:rPr>
              <a:t>:</a:t>
            </a:r>
            <a:r>
              <a:rPr lang="en-US" sz="2400" dirty="0">
                <a:solidFill>
                  <a:srgbClr val="7030A0"/>
                </a:solidFill>
                <a:latin typeface="Calibri" panose="020F0502020204030204" pitchFamily="34" charset="0"/>
                <a:ea typeface="Calibri" panose="020F0502020204030204" pitchFamily="34" charset="0"/>
                <a:cs typeface="Times New Roman" panose="02020603050405020304" pitchFamily="18" charset="0"/>
              </a:rPr>
              <a:t>  </a:t>
            </a:r>
            <a:r>
              <a:rPr lang="en-US" sz="3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BRAINSTORM AREAS TO ADDRESS </a:t>
            </a:r>
          </a:p>
          <a:p>
            <a:pPr>
              <a:lnSpc>
                <a:spcPct val="115000"/>
              </a:lnSpc>
              <a:spcAft>
                <a:spcPts val="1000"/>
              </a:spcAft>
            </a:pPr>
            <a:r>
              <a:rPr lang="en-US" sz="3600" dirty="0">
                <a:latin typeface="Calibri" panose="020F0502020204030204" pitchFamily="34" charset="0"/>
                <a:ea typeface="Calibri" panose="020F0502020204030204" pitchFamily="34" charset="0"/>
                <a:cs typeface="Times New Roman" panose="02020603050405020304" pitchFamily="18" charset="0"/>
              </a:rPr>
              <a:t>Examples: underinvestment in learning, incomplete work, impulsivity, anger, need for immediate gratification, disregard for personal safety and safety of others…</a:t>
            </a:r>
          </a:p>
          <a:p>
            <a:pPr>
              <a:lnSpc>
                <a:spcPct val="115000"/>
              </a:lnSpc>
              <a:spcAft>
                <a:spcPts val="1000"/>
              </a:spcAft>
            </a:pPr>
            <a:r>
              <a:rPr lang="en-US" sz="3600" dirty="0">
                <a:solidFill>
                  <a:srgbClr val="FF0000"/>
                </a:solidFill>
                <a:latin typeface="Calibri" panose="020F0502020204030204" pitchFamily="34" charset="0"/>
                <a:ea typeface="Calibri" panose="020F0502020204030204" pitchFamily="34" charset="0"/>
                <a:cs typeface="Times New Roman" panose="02020603050405020304" pitchFamily="18" charset="0"/>
              </a:rPr>
              <a:t>This is not a time to list all the inappropriate actions or to list behavioral infractions.  The team should step back and identify one underlying issue, if possible. </a:t>
            </a:r>
          </a:p>
        </p:txBody>
      </p:sp>
    </p:spTree>
    <p:extLst>
      <p:ext uri="{BB962C8B-B14F-4D97-AF65-F5344CB8AC3E}">
        <p14:creationId xmlns:p14="http://schemas.microsoft.com/office/powerpoint/2010/main" val="1317301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5C35CA01-E1A1-40E9-AFF0-6564286207E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 r="32222" b="-2290"/>
          <a:stretch/>
        </p:blipFill>
        <p:spPr>
          <a:xfrm rot="5400000">
            <a:off x="2512220" y="-2818604"/>
            <a:ext cx="6857997" cy="12495214"/>
          </a:xfrm>
          <a:ln>
            <a:solidFill>
              <a:schemeClr val="tx1"/>
            </a:solidFill>
          </a:ln>
        </p:spPr>
      </p:pic>
    </p:spTree>
    <p:extLst>
      <p:ext uri="{BB962C8B-B14F-4D97-AF65-F5344CB8AC3E}">
        <p14:creationId xmlns:p14="http://schemas.microsoft.com/office/powerpoint/2010/main" val="3023735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BB9C1-0A9A-43B4-A6EB-4B1651E7F712}"/>
              </a:ext>
            </a:extLst>
          </p:cNvPr>
          <p:cNvSpPr>
            <a:spLocks noGrp="1"/>
          </p:cNvSpPr>
          <p:nvPr>
            <p:ph type="ctrTitle"/>
          </p:nvPr>
        </p:nvSpPr>
        <p:spPr/>
        <p:txBody>
          <a:bodyPr>
            <a:normAutofit fontScale="90000"/>
          </a:bodyPr>
          <a:lstStyle/>
          <a:p>
            <a:r>
              <a:rPr lang="en-US" sz="7200" b="1" i="1" dirty="0">
                <a:solidFill>
                  <a:schemeClr val="tx1"/>
                </a:solidFill>
                <a:latin typeface="Calibri" panose="020F0502020204030204" pitchFamily="34" charset="0"/>
                <a:ea typeface="Calibri" panose="020F0502020204030204" pitchFamily="34" charset="0"/>
                <a:cs typeface="Times New Roman" panose="02020603050405020304" pitchFamily="18" charset="0"/>
              </a:rPr>
              <a:t>Step Two:</a:t>
            </a:r>
            <a:r>
              <a:rPr lang="en-US" sz="7200" i="1" dirty="0">
                <a:solidFill>
                  <a:schemeClr val="tx1"/>
                </a:solidFill>
                <a:latin typeface="Calibri" panose="020F0502020204030204" pitchFamily="34" charset="0"/>
                <a:ea typeface="Calibri" panose="020F0502020204030204" pitchFamily="34" charset="0"/>
                <a:cs typeface="Times New Roman" panose="02020603050405020304" pitchFamily="18" charset="0"/>
              </a:rPr>
              <a:t> </a:t>
            </a:r>
            <a:r>
              <a:rPr lang="en-US" sz="7200" dirty="0">
                <a:solidFill>
                  <a:srgbClr val="7030A0"/>
                </a:solidFill>
                <a:latin typeface="Calibri" panose="020F0502020204030204" pitchFamily="34" charset="0"/>
                <a:ea typeface="Calibri" panose="020F0502020204030204" pitchFamily="34" charset="0"/>
                <a:cs typeface="Times New Roman" panose="02020603050405020304" pitchFamily="18" charset="0"/>
              </a:rPr>
              <a:t>Prioritize</a:t>
            </a:r>
            <a:br>
              <a:rPr lang="en-US" sz="4000" dirty="0">
                <a:latin typeface="Calibri" panose="020F0502020204030204" pitchFamily="34" charset="0"/>
                <a:ea typeface="Calibri" panose="020F0502020204030204" pitchFamily="34" charset="0"/>
                <a:cs typeface="Times New Roman" panose="02020603050405020304" pitchFamily="18" charset="0"/>
              </a:rPr>
            </a:br>
            <a:endParaRPr lang="en-US" dirty="0"/>
          </a:p>
        </p:txBody>
      </p:sp>
      <p:sp>
        <p:nvSpPr>
          <p:cNvPr id="3" name="Subtitle 2">
            <a:extLst>
              <a:ext uri="{FF2B5EF4-FFF2-40B4-BE49-F238E27FC236}">
                <a16:creationId xmlns:a16="http://schemas.microsoft.com/office/drawing/2014/main" id="{BA6A03AD-CBE1-41B2-8B4B-C9E371F678B4}"/>
              </a:ext>
            </a:extLst>
          </p:cNvPr>
          <p:cNvSpPr>
            <a:spLocks noGrp="1"/>
          </p:cNvSpPr>
          <p:nvPr>
            <p:ph type="subTitle" idx="1"/>
          </p:nvPr>
        </p:nvSpPr>
        <p:spPr>
          <a:xfrm>
            <a:off x="684212" y="3556000"/>
            <a:ext cx="10820400" cy="3073400"/>
          </a:xfrm>
        </p:spPr>
        <p:txBody>
          <a:bodyPr>
            <a:normAutofit/>
          </a:bodyPr>
          <a:lstStyle/>
          <a:p>
            <a:pPr>
              <a:lnSpc>
                <a:spcPct val="115000"/>
              </a:lnSpc>
              <a:spcAft>
                <a:spcPts val="1000"/>
              </a:spcAft>
            </a:pPr>
            <a:r>
              <a:rPr lang="en-US" sz="3600" dirty="0">
                <a:solidFill>
                  <a:srgbClr val="002060"/>
                </a:solidFill>
                <a:latin typeface="Calibri" panose="020F0502020204030204" pitchFamily="34" charset="0"/>
                <a:ea typeface="Calibri" panose="020F0502020204030204" pitchFamily="34" charset="0"/>
                <a:cs typeface="Times New Roman" panose="02020603050405020304" pitchFamily="18" charset="0"/>
              </a:rPr>
              <a:t>Select a single area to develop. Pick one challenge to address in the next few weeks.  The issue selected could be the easiest one to address or could be a bigger issue that could produce a quick win for the student. </a:t>
            </a:r>
          </a:p>
          <a:p>
            <a:endParaRPr lang="en-US" dirty="0"/>
          </a:p>
        </p:txBody>
      </p:sp>
      <p:sp>
        <p:nvSpPr>
          <p:cNvPr id="4" name="Star: 5 Points 3">
            <a:extLst>
              <a:ext uri="{FF2B5EF4-FFF2-40B4-BE49-F238E27FC236}">
                <a16:creationId xmlns:a16="http://schemas.microsoft.com/office/drawing/2014/main" id="{2C158005-D9A4-4DBE-8D9F-2714D73683B4}"/>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882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0DE84E4-56B3-4AAB-844E-9E74067D3623}"/>
              </a:ext>
            </a:extLst>
          </p:cNvPr>
          <p:cNvSpPr/>
          <p:nvPr/>
        </p:nvSpPr>
        <p:spPr>
          <a:xfrm>
            <a:off x="531812" y="381000"/>
            <a:ext cx="11049000" cy="5883662"/>
          </a:xfrm>
          <a:prstGeom prst="rect">
            <a:avLst/>
          </a:prstGeom>
        </p:spPr>
        <p:txBody>
          <a:bodyPr wrap="square">
            <a:spAutoFit/>
          </a:bodyPr>
          <a:lstStyle/>
          <a:p>
            <a:pPr>
              <a:lnSpc>
                <a:spcPct val="115000"/>
              </a:lnSpc>
              <a:spcAft>
                <a:spcPts val="1000"/>
              </a:spcAft>
            </a:pPr>
            <a:r>
              <a:rPr lang="en-US" sz="2800" b="1" i="1" u="sng" dirty="0">
                <a:latin typeface="Calibri" panose="020F0502020204030204" pitchFamily="34" charset="0"/>
                <a:ea typeface="Calibri" panose="020F0502020204030204" pitchFamily="34" charset="0"/>
                <a:cs typeface="Times New Roman" panose="02020603050405020304" pitchFamily="18" charset="0"/>
              </a:rPr>
              <a:t>Part C:</a:t>
            </a:r>
            <a:r>
              <a:rPr lang="en-US" sz="2800" b="1" u="sng" dirty="0">
                <a:latin typeface="Calibri" panose="020F0502020204030204" pitchFamily="34" charset="0"/>
                <a:ea typeface="Calibri" panose="020F0502020204030204" pitchFamily="34" charset="0"/>
                <a:cs typeface="Times New Roman" panose="02020603050405020304" pitchFamily="18" charset="0"/>
              </a:rPr>
              <a:t> </a:t>
            </a:r>
            <a:r>
              <a:rPr lang="en-US" sz="2800" b="1" dirty="0">
                <a:latin typeface="Calibri" panose="020F0502020204030204" pitchFamily="34" charset="0"/>
                <a:ea typeface="Calibri" panose="020F0502020204030204" pitchFamily="34" charset="0"/>
                <a:cs typeface="Times New Roman" panose="02020603050405020304" pitchFamily="18" charset="0"/>
              </a:rPr>
              <a:t>  </a:t>
            </a:r>
            <a:r>
              <a:rPr lang="en-US" sz="2800" dirty="0">
                <a:latin typeface="Calibri" panose="020F0502020204030204" pitchFamily="34" charset="0"/>
                <a:ea typeface="Calibri" panose="020F0502020204030204" pitchFamily="34" charset="0"/>
                <a:cs typeface="Times New Roman" panose="02020603050405020304" pitchFamily="18" charset="0"/>
              </a:rPr>
              <a:t>Goal setting and supports                                           </a:t>
            </a:r>
            <a:r>
              <a:rPr lang="en-US" sz="3200" u="sng" dirty="0">
                <a:highlight>
                  <a:srgbClr val="FFFF00"/>
                </a:highlight>
                <a:latin typeface="Calibri" panose="020F0502020204030204" pitchFamily="34" charset="0"/>
                <a:ea typeface="Calibri" panose="020F0502020204030204" pitchFamily="34" charset="0"/>
                <a:cs typeface="Times New Roman" panose="02020603050405020304" pitchFamily="18" charset="0"/>
              </a:rPr>
              <a:t>(5-7 minutes) </a:t>
            </a:r>
            <a:endParaRPr lang="en-US" sz="32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4800" b="1" i="1" dirty="0">
                <a:latin typeface="Calibri" panose="020F0502020204030204" pitchFamily="34" charset="0"/>
                <a:cs typeface="Times New Roman" panose="02020603050405020304" pitchFamily="18" charset="0"/>
              </a:rPr>
              <a:t>Step One: </a:t>
            </a:r>
            <a:r>
              <a:rPr lang="en-US" sz="4800" dirty="0">
                <a:latin typeface="Calibri" panose="020F0502020204030204" pitchFamily="34" charset="0"/>
                <a:ea typeface="Calibri" panose="020F0502020204030204" pitchFamily="34" charset="0"/>
                <a:cs typeface="Times New Roman" panose="02020603050405020304" pitchFamily="18" charset="0"/>
              </a:rPr>
              <a:t>Once the behavior to address has been selected, the final 5-7 minutes is dedicated to creating a support plan, timeline for implementation, to schedule a follow-up meeting to celebrate success or reexamine and revise action steps. </a:t>
            </a:r>
          </a:p>
        </p:txBody>
      </p:sp>
    </p:spTree>
    <p:extLst>
      <p:ext uri="{BB962C8B-B14F-4D97-AF65-F5344CB8AC3E}">
        <p14:creationId xmlns:p14="http://schemas.microsoft.com/office/powerpoint/2010/main" val="1145327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49122DA-C72C-4F81-99E7-236346D81E02}"/>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b="18681"/>
          <a:stretch/>
        </p:blipFill>
        <p:spPr>
          <a:xfrm>
            <a:off x="0" y="0"/>
            <a:ext cx="12188825" cy="6858000"/>
          </a:xfrm>
        </p:spPr>
      </p:pic>
    </p:spTree>
    <p:extLst>
      <p:ext uri="{BB962C8B-B14F-4D97-AF65-F5344CB8AC3E}">
        <p14:creationId xmlns:p14="http://schemas.microsoft.com/office/powerpoint/2010/main" val="3965487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30549E5-FCE3-4135-ADEB-E69928E26007}"/>
              </a:ext>
            </a:extLst>
          </p:cNvPr>
          <p:cNvSpPr/>
          <p:nvPr/>
        </p:nvSpPr>
        <p:spPr>
          <a:xfrm>
            <a:off x="684212" y="838200"/>
            <a:ext cx="11201400" cy="5863849"/>
          </a:xfrm>
          <a:prstGeom prst="rect">
            <a:avLst/>
          </a:prstGeom>
        </p:spPr>
        <p:txBody>
          <a:bodyPr wrap="square">
            <a:spAutoFit/>
          </a:bodyPr>
          <a:lstStyle/>
          <a:p>
            <a:pPr>
              <a:lnSpc>
                <a:spcPct val="115000"/>
              </a:lnSpc>
              <a:spcAft>
                <a:spcPts val="1000"/>
              </a:spcAft>
            </a:pPr>
            <a:r>
              <a:rPr lang="en-US" sz="6600" b="1" i="1" dirty="0">
                <a:latin typeface="Calibri" panose="020F0502020204030204" pitchFamily="34" charset="0"/>
                <a:ea typeface="Calibri" panose="020F0502020204030204" pitchFamily="34" charset="0"/>
                <a:cs typeface="Times New Roman" panose="02020603050405020304" pitchFamily="18" charset="0"/>
              </a:rPr>
              <a:t>Step Two:</a:t>
            </a:r>
            <a:r>
              <a:rPr lang="en-US" sz="6600" dirty="0">
                <a:latin typeface="Calibri" panose="020F0502020204030204" pitchFamily="34" charset="0"/>
                <a:ea typeface="Calibri" panose="020F0502020204030204" pitchFamily="34" charset="0"/>
                <a:cs typeface="Times New Roman" panose="02020603050405020304" pitchFamily="18" charset="0"/>
              </a:rPr>
              <a:t> Invite the student into the meeting (</a:t>
            </a:r>
            <a:r>
              <a:rPr lang="en-US" sz="6600" i="1" dirty="0">
                <a:latin typeface="Calibri" panose="020F0502020204030204" pitchFamily="34" charset="0"/>
                <a:ea typeface="Calibri" panose="020F0502020204030204" pitchFamily="34" charset="0"/>
                <a:cs typeface="Times New Roman" panose="02020603050405020304" pitchFamily="18" charset="0"/>
              </a:rPr>
              <a:t>optional</a:t>
            </a:r>
            <a:r>
              <a:rPr lang="en-US" sz="6600" dirty="0">
                <a:latin typeface="Calibri" panose="020F0502020204030204" pitchFamily="34" charset="0"/>
                <a:ea typeface="Calibri" panose="020F0502020204030204" pitchFamily="34" charset="0"/>
                <a:cs typeface="Times New Roman" panose="02020603050405020304" pitchFamily="18" charset="0"/>
              </a:rPr>
              <a:t>). If the student is present, recap the strengths and celebrate them with the student.  </a:t>
            </a:r>
          </a:p>
        </p:txBody>
      </p:sp>
      <p:sp>
        <p:nvSpPr>
          <p:cNvPr id="3" name="Star: 5 Points 2">
            <a:extLst>
              <a:ext uri="{FF2B5EF4-FFF2-40B4-BE49-F238E27FC236}">
                <a16:creationId xmlns:a16="http://schemas.microsoft.com/office/drawing/2014/main" id="{C60809A7-A966-4B4A-84BC-0DC03B0EB8C8}"/>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4634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C8B3E4C-50B8-4CC4-92C3-BD391962854A}"/>
              </a:ext>
            </a:extLst>
          </p:cNvPr>
          <p:cNvSpPr/>
          <p:nvPr/>
        </p:nvSpPr>
        <p:spPr>
          <a:xfrm>
            <a:off x="912812" y="609600"/>
            <a:ext cx="10896600" cy="5339154"/>
          </a:xfrm>
          <a:prstGeom prst="rect">
            <a:avLst/>
          </a:prstGeom>
        </p:spPr>
        <p:txBody>
          <a:bodyPr wrap="square">
            <a:spAutoFit/>
          </a:bodyPr>
          <a:lstStyle/>
          <a:p>
            <a:pPr>
              <a:lnSpc>
                <a:spcPct val="115000"/>
              </a:lnSpc>
              <a:spcAft>
                <a:spcPts val="1000"/>
              </a:spcAft>
            </a:pPr>
            <a:r>
              <a:rPr lang="en-US" sz="6000" b="1" i="1" dirty="0">
                <a:latin typeface="Calibri" panose="020F0502020204030204" pitchFamily="34" charset="0"/>
                <a:ea typeface="Calibri" panose="020F0502020204030204" pitchFamily="34" charset="0"/>
                <a:cs typeface="Times New Roman" panose="02020603050405020304" pitchFamily="18" charset="0"/>
              </a:rPr>
              <a:t>Step Three:</a:t>
            </a:r>
            <a:r>
              <a:rPr lang="en-US" sz="6000" dirty="0">
                <a:latin typeface="Calibri" panose="020F0502020204030204" pitchFamily="34" charset="0"/>
                <a:ea typeface="Calibri" panose="020F0502020204030204" pitchFamily="34" charset="0"/>
                <a:cs typeface="Times New Roman" panose="02020603050405020304" pitchFamily="18" charset="0"/>
              </a:rPr>
              <a:t> Ask the student to restate the strengths that they just heard about themselves. Make sure the student is taking in the positive intent of the meeting. </a:t>
            </a:r>
          </a:p>
        </p:txBody>
      </p:sp>
      <p:sp>
        <p:nvSpPr>
          <p:cNvPr id="3" name="Star: 5 Points 2">
            <a:extLst>
              <a:ext uri="{FF2B5EF4-FFF2-40B4-BE49-F238E27FC236}">
                <a16:creationId xmlns:a16="http://schemas.microsoft.com/office/drawing/2014/main" id="{A493E5AD-E70D-4E06-B1A7-7BDB24229468}"/>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757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8A5B5F0-3AA4-471E-8292-B71F3C7EB29A}"/>
              </a:ext>
            </a:extLst>
          </p:cNvPr>
          <p:cNvSpPr/>
          <p:nvPr/>
        </p:nvSpPr>
        <p:spPr>
          <a:xfrm>
            <a:off x="608012" y="685800"/>
            <a:ext cx="11201400" cy="5932393"/>
          </a:xfrm>
          <a:prstGeom prst="rect">
            <a:avLst/>
          </a:prstGeom>
        </p:spPr>
        <p:txBody>
          <a:bodyPr wrap="square">
            <a:spAutoFit/>
          </a:bodyPr>
          <a:lstStyle/>
          <a:p>
            <a:pPr>
              <a:lnSpc>
                <a:spcPct val="115000"/>
              </a:lnSpc>
              <a:spcAft>
                <a:spcPts val="1000"/>
              </a:spcAft>
            </a:pPr>
            <a:r>
              <a:rPr lang="en-US" sz="6600" b="1" i="1" dirty="0">
                <a:latin typeface="Calibri" panose="020F0502020204030204" pitchFamily="34" charset="0"/>
                <a:ea typeface="Calibri" panose="020F0502020204030204" pitchFamily="34" charset="0"/>
                <a:cs typeface="Times New Roman" panose="02020603050405020304" pitchFamily="18" charset="0"/>
              </a:rPr>
              <a:t>Step Four:</a:t>
            </a:r>
            <a:r>
              <a:rPr lang="en-US" sz="6600" dirty="0">
                <a:latin typeface="Calibri" panose="020F0502020204030204" pitchFamily="34" charset="0"/>
                <a:ea typeface="Calibri" panose="020F0502020204030204" pitchFamily="34" charset="0"/>
                <a:cs typeface="Times New Roman" panose="02020603050405020304" pitchFamily="18" charset="0"/>
              </a:rPr>
              <a:t> Inform the student that the team is </a:t>
            </a:r>
            <a:r>
              <a:rPr lang="en-US" sz="6600" dirty="0">
                <a:highlight>
                  <a:srgbClr val="FFFF00"/>
                </a:highlight>
                <a:latin typeface="Calibri" panose="020F0502020204030204" pitchFamily="34" charset="0"/>
                <a:ea typeface="Calibri" panose="020F0502020204030204" pitchFamily="34" charset="0"/>
                <a:cs typeface="Times New Roman" panose="02020603050405020304" pitchFamily="18" charset="0"/>
              </a:rPr>
              <a:t>committed</a:t>
            </a:r>
            <a:r>
              <a:rPr lang="en-US" sz="6600" dirty="0">
                <a:latin typeface="Calibri" panose="020F0502020204030204" pitchFamily="34" charset="0"/>
                <a:ea typeface="Calibri" panose="020F0502020204030204" pitchFamily="34" charset="0"/>
                <a:cs typeface="Times New Roman" panose="02020603050405020304" pitchFamily="18" charset="0"/>
              </a:rPr>
              <a:t> to helping improve their success. Share the plan and supports with the student. </a:t>
            </a:r>
          </a:p>
        </p:txBody>
      </p:sp>
    </p:spTree>
    <p:extLst>
      <p:ext uri="{BB962C8B-B14F-4D97-AF65-F5344CB8AC3E}">
        <p14:creationId xmlns:p14="http://schemas.microsoft.com/office/powerpoint/2010/main" val="39385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4212" y="1752600"/>
            <a:ext cx="10820400" cy="4572000"/>
          </a:xfrm>
        </p:spPr>
        <p:txBody>
          <a:bodyPr>
            <a:normAutofit/>
          </a:bodyPr>
          <a:lstStyle/>
          <a:p>
            <a:pPr marL="0" indent="0">
              <a:buNone/>
            </a:pPr>
            <a:endParaRPr lang="en-US" sz="2800" dirty="0"/>
          </a:p>
          <a:p>
            <a:endParaRPr lang="en-US" sz="3600" dirty="0"/>
          </a:p>
          <a:p>
            <a:r>
              <a:rPr lang="en-US" sz="5400" dirty="0"/>
              <a:t>Participants will witness a restorative tool (Peace Path) and refine their vision of this practice</a:t>
            </a:r>
          </a:p>
          <a:p>
            <a:endParaRPr lang="en-US" sz="3600" dirty="0"/>
          </a:p>
          <a:p>
            <a:endParaRPr lang="en-US" sz="2800" dirty="0"/>
          </a:p>
          <a:p>
            <a:pPr marL="0" indent="0">
              <a:buNone/>
            </a:pPr>
            <a:endParaRPr lang="en-US" sz="2800" dirty="0"/>
          </a:p>
        </p:txBody>
      </p:sp>
      <p:sp>
        <p:nvSpPr>
          <p:cNvPr id="2" name="Title 1"/>
          <p:cNvSpPr>
            <a:spLocks noGrp="1"/>
          </p:cNvSpPr>
          <p:nvPr>
            <p:ph type="title"/>
          </p:nvPr>
        </p:nvSpPr>
        <p:spPr>
          <a:xfrm>
            <a:off x="1065212" y="533400"/>
            <a:ext cx="9979660" cy="1016000"/>
          </a:xfrm>
        </p:spPr>
        <p:txBody>
          <a:bodyPr>
            <a:noAutofit/>
          </a:bodyPr>
          <a:lstStyle/>
          <a:p>
            <a:r>
              <a:rPr lang="en-US" sz="8000" b="1" dirty="0">
                <a:solidFill>
                  <a:schemeClr val="tx1"/>
                </a:solidFill>
              </a:rPr>
              <a:t>Tool #2  </a:t>
            </a:r>
            <a:r>
              <a:rPr lang="en-US" sz="8000" b="1" dirty="0">
                <a:solidFill>
                  <a:srgbClr val="FFFF00"/>
                </a:solidFill>
              </a:rPr>
              <a:t>Peace Path</a:t>
            </a:r>
          </a:p>
        </p:txBody>
      </p:sp>
      <p:sp>
        <p:nvSpPr>
          <p:cNvPr id="4" name="Star: 5 Points 3">
            <a:extLst>
              <a:ext uri="{FF2B5EF4-FFF2-40B4-BE49-F238E27FC236}">
                <a16:creationId xmlns:a16="http://schemas.microsoft.com/office/drawing/2014/main" id="{7CD78C35-6ACF-49AA-91A7-50615B965956}"/>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9519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sz="7200" dirty="0"/>
              <a:t>Building a Restorative Toolkit</a:t>
            </a:r>
            <a:br>
              <a:rPr lang="en-US" sz="7200" dirty="0"/>
            </a:br>
            <a:endParaRPr lang="en-US" sz="7200" dirty="0"/>
          </a:p>
        </p:txBody>
      </p:sp>
      <p:sp>
        <p:nvSpPr>
          <p:cNvPr id="3" name="Subtitle 2"/>
          <p:cNvSpPr>
            <a:spLocks noGrp="1"/>
          </p:cNvSpPr>
          <p:nvPr>
            <p:ph type="subTitle" idx="1"/>
          </p:nvPr>
        </p:nvSpPr>
        <p:spPr>
          <a:xfrm>
            <a:off x="364070" y="3380308"/>
            <a:ext cx="10896600" cy="991077"/>
          </a:xfrm>
        </p:spPr>
        <p:txBody>
          <a:bodyPr>
            <a:noAutofit/>
          </a:bodyPr>
          <a:lstStyle/>
          <a:p>
            <a:r>
              <a:rPr lang="en-US" sz="4800" b="1" dirty="0">
                <a:solidFill>
                  <a:srgbClr val="002060"/>
                </a:solidFill>
              </a:rPr>
              <a:t>Use</a:t>
            </a:r>
            <a:r>
              <a:rPr lang="en-US" sz="4800" dirty="0">
                <a:solidFill>
                  <a:srgbClr val="002060"/>
                </a:solidFill>
              </a:rPr>
              <a:t> </a:t>
            </a:r>
            <a:r>
              <a:rPr lang="en-US" sz="4800" b="1" dirty="0">
                <a:solidFill>
                  <a:srgbClr val="002060"/>
                </a:solidFill>
              </a:rPr>
              <a:t>Restorative Approach tools  to build relationships and teach social/emotional skills</a:t>
            </a:r>
            <a:r>
              <a:rPr lang="en-US" sz="4800" dirty="0">
                <a:solidFill>
                  <a:srgbClr val="002060"/>
                </a:solidFill>
              </a:rPr>
              <a:t>      </a:t>
            </a:r>
          </a:p>
          <a:p>
            <a:endParaRPr lang="en-US" sz="4800" dirty="0">
              <a:solidFill>
                <a:srgbClr val="002060"/>
              </a:solidFill>
            </a:endParaRPr>
          </a:p>
          <a:p>
            <a:endParaRPr lang="en-US" sz="4800" dirty="0">
              <a:solidFill>
                <a:srgbClr val="002060"/>
              </a:solidFill>
            </a:endParaRPr>
          </a:p>
        </p:txBody>
      </p:sp>
    </p:spTree>
    <p:extLst>
      <p:ext uri="{BB962C8B-B14F-4D97-AF65-F5344CB8AC3E}">
        <p14:creationId xmlns:p14="http://schemas.microsoft.com/office/powerpoint/2010/main" val="2707543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D386AF-7B14-48D5-9DAA-6C7BA1A16F50}"/>
              </a:ext>
            </a:extLst>
          </p:cNvPr>
          <p:cNvSpPr>
            <a:spLocks noGrp="1"/>
          </p:cNvSpPr>
          <p:nvPr>
            <p:ph idx="1"/>
          </p:nvPr>
        </p:nvSpPr>
        <p:spPr/>
        <p:txBody>
          <a:bodyPr>
            <a:normAutofit fontScale="92500"/>
          </a:bodyPr>
          <a:lstStyle/>
          <a:p>
            <a:r>
              <a:rPr lang="en-US" sz="4000" dirty="0"/>
              <a:t>I solve my problems with others constructively rather than using violence and inappropriate language</a:t>
            </a:r>
          </a:p>
          <a:p>
            <a:endParaRPr lang="en-US" sz="4000" dirty="0"/>
          </a:p>
          <a:p>
            <a:r>
              <a:rPr lang="en-US" sz="4000" dirty="0"/>
              <a:t>We use our </a:t>
            </a:r>
            <a:r>
              <a:rPr lang="en-US" sz="4000" b="1" u="sng" dirty="0">
                <a:solidFill>
                  <a:srgbClr val="00B050"/>
                </a:solidFill>
              </a:rPr>
              <a:t>h</a:t>
            </a:r>
            <a:r>
              <a:rPr lang="en-US" sz="4000" dirty="0"/>
              <a:t>eads and </a:t>
            </a:r>
            <a:r>
              <a:rPr lang="en-US" sz="4000" b="1" u="sng" dirty="0">
                <a:solidFill>
                  <a:srgbClr val="00B050"/>
                </a:solidFill>
              </a:rPr>
              <a:t>h</a:t>
            </a:r>
            <a:r>
              <a:rPr lang="en-US" sz="4000" dirty="0"/>
              <a:t>earts- not </a:t>
            </a:r>
            <a:r>
              <a:rPr lang="en-US" sz="4000" b="1" u="sng" dirty="0">
                <a:solidFill>
                  <a:srgbClr val="00B050"/>
                </a:solidFill>
              </a:rPr>
              <a:t>h</a:t>
            </a:r>
            <a:r>
              <a:rPr lang="en-US" sz="4000" dirty="0"/>
              <a:t>ands (3</a:t>
            </a:r>
            <a:r>
              <a:rPr lang="en-US" sz="4000" b="1" dirty="0">
                <a:solidFill>
                  <a:srgbClr val="00B050"/>
                </a:solidFill>
              </a:rPr>
              <a:t>H</a:t>
            </a:r>
            <a:r>
              <a:rPr lang="en-US" sz="4000" dirty="0"/>
              <a:t>s)</a:t>
            </a:r>
          </a:p>
          <a:p>
            <a:endParaRPr lang="en-US" dirty="0"/>
          </a:p>
        </p:txBody>
      </p:sp>
      <p:sp>
        <p:nvSpPr>
          <p:cNvPr id="3" name="Title 2">
            <a:extLst>
              <a:ext uri="{FF2B5EF4-FFF2-40B4-BE49-F238E27FC236}">
                <a16:creationId xmlns:a16="http://schemas.microsoft.com/office/drawing/2014/main" id="{FB227B67-AD4B-440B-B03F-8401778068B3}"/>
              </a:ext>
            </a:extLst>
          </p:cNvPr>
          <p:cNvSpPr>
            <a:spLocks noGrp="1"/>
          </p:cNvSpPr>
          <p:nvPr>
            <p:ph type="title"/>
          </p:nvPr>
        </p:nvSpPr>
        <p:spPr/>
        <p:txBody>
          <a:bodyPr/>
          <a:lstStyle/>
          <a:p>
            <a:r>
              <a:rPr lang="en-US" dirty="0"/>
              <a:t>Core Orientation to the Peace Path</a:t>
            </a:r>
          </a:p>
        </p:txBody>
      </p:sp>
      <p:sp>
        <p:nvSpPr>
          <p:cNvPr id="4" name="Oval 3">
            <a:extLst>
              <a:ext uri="{FF2B5EF4-FFF2-40B4-BE49-F238E27FC236}">
                <a16:creationId xmlns:a16="http://schemas.microsoft.com/office/drawing/2014/main" id="{6B6E2FAA-1752-461B-A9FF-6270DEFA026D}"/>
              </a:ext>
            </a:extLst>
          </p:cNvPr>
          <p:cNvSpPr/>
          <p:nvPr/>
        </p:nvSpPr>
        <p:spPr>
          <a:xfrm>
            <a:off x="11272996" y="6096000"/>
            <a:ext cx="530543"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5331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56809" y="1981200"/>
            <a:ext cx="9875205" cy="4572000"/>
          </a:xfrm>
        </p:spPr>
        <p:txBody>
          <a:bodyPr>
            <a:normAutofit fontScale="77500" lnSpcReduction="20000"/>
          </a:bodyPr>
          <a:lstStyle/>
          <a:p>
            <a:pPr marL="0" indent="0" algn="ctr">
              <a:buNone/>
            </a:pPr>
            <a:endParaRPr lang="en-US" sz="6000" b="1" dirty="0"/>
          </a:p>
          <a:p>
            <a:pPr marL="0" indent="0" algn="ctr">
              <a:buNone/>
            </a:pPr>
            <a:r>
              <a:rPr lang="en-US" sz="6000" b="1" dirty="0"/>
              <a:t>I Statements/Affective Statements</a:t>
            </a:r>
          </a:p>
          <a:p>
            <a:pPr marL="0" indent="0" algn="ctr">
              <a:buNone/>
            </a:pPr>
            <a:endParaRPr lang="en-US" sz="6000" b="1" dirty="0"/>
          </a:p>
          <a:p>
            <a:pPr marL="0" indent="0" algn="ctr">
              <a:buNone/>
            </a:pPr>
            <a:r>
              <a:rPr lang="en-US" sz="5800" dirty="0"/>
              <a:t>An</a:t>
            </a:r>
            <a:r>
              <a:rPr lang="en-US" sz="5800" b="1" dirty="0"/>
              <a:t> I statement</a:t>
            </a:r>
            <a:r>
              <a:rPr lang="en-US" sz="5800" dirty="0"/>
              <a:t> is an assertion about feelings, beliefs, values etc., generally expressed beginning with the word "I”.  </a:t>
            </a:r>
          </a:p>
          <a:p>
            <a:endParaRPr lang="en-US" dirty="0"/>
          </a:p>
        </p:txBody>
      </p:sp>
      <p:sp>
        <p:nvSpPr>
          <p:cNvPr id="2" name="Title 1"/>
          <p:cNvSpPr>
            <a:spLocks noGrp="1"/>
          </p:cNvSpPr>
          <p:nvPr>
            <p:ph type="title"/>
          </p:nvPr>
        </p:nvSpPr>
        <p:spPr>
          <a:xfrm>
            <a:off x="609441" y="338328"/>
            <a:ext cx="10969943" cy="1490472"/>
          </a:xfrm>
        </p:spPr>
        <p:txBody>
          <a:bodyPr>
            <a:normAutofit fontScale="90000"/>
          </a:bodyPr>
          <a:lstStyle/>
          <a:p>
            <a:r>
              <a:rPr lang="en-US" sz="6600" dirty="0"/>
              <a:t>1</a:t>
            </a:r>
            <a:r>
              <a:rPr lang="en-US" sz="6600" baseline="30000" dirty="0"/>
              <a:t>st</a:t>
            </a:r>
            <a:r>
              <a:rPr lang="en-US" sz="6600" dirty="0"/>
              <a:t> Essential Skill for the Peace Path</a:t>
            </a:r>
          </a:p>
        </p:txBody>
      </p:sp>
    </p:spTree>
    <p:extLst>
      <p:ext uri="{BB962C8B-B14F-4D97-AF65-F5344CB8AC3E}">
        <p14:creationId xmlns:p14="http://schemas.microsoft.com/office/powerpoint/2010/main" val="2894848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3812" y="1591056"/>
            <a:ext cx="9751060" cy="4962144"/>
          </a:xfrm>
        </p:spPr>
        <p:txBody>
          <a:bodyPr>
            <a:normAutofit lnSpcReduction="10000"/>
          </a:bodyPr>
          <a:lstStyle/>
          <a:p>
            <a:pPr marL="0" marR="0" indent="0" algn="ctr">
              <a:lnSpc>
                <a:spcPct val="115000"/>
              </a:lnSpc>
              <a:spcBef>
                <a:spcPts val="0"/>
              </a:spcBef>
              <a:spcAft>
                <a:spcPts val="0"/>
              </a:spcAft>
              <a:buNone/>
            </a:pPr>
            <a:r>
              <a:rPr lang="en-US" sz="7200" b="1" dirty="0"/>
              <a:t>Active Listening:</a:t>
            </a:r>
          </a:p>
          <a:p>
            <a:pPr marL="0" marR="0" indent="0" algn="ctr">
              <a:lnSpc>
                <a:spcPct val="115000"/>
              </a:lnSpc>
              <a:spcBef>
                <a:spcPts val="0"/>
              </a:spcBef>
              <a:spcAft>
                <a:spcPts val="0"/>
              </a:spcAft>
              <a:buNone/>
            </a:pPr>
            <a:r>
              <a:rPr lang="en-US" sz="5400" dirty="0"/>
              <a:t>Active Listening is a restatement of the other person's communication- words and accompanying feelings. </a:t>
            </a:r>
          </a:p>
        </p:txBody>
      </p:sp>
      <p:sp>
        <p:nvSpPr>
          <p:cNvPr id="2" name="Title 1"/>
          <p:cNvSpPr>
            <a:spLocks noGrp="1"/>
          </p:cNvSpPr>
          <p:nvPr>
            <p:ph type="title"/>
          </p:nvPr>
        </p:nvSpPr>
        <p:spPr>
          <a:xfrm>
            <a:off x="609441" y="338328"/>
            <a:ext cx="10969943" cy="1252728"/>
          </a:xfrm>
        </p:spPr>
        <p:txBody>
          <a:bodyPr>
            <a:normAutofit fontScale="90000"/>
          </a:bodyPr>
          <a:lstStyle/>
          <a:p>
            <a:r>
              <a:rPr lang="en-US" sz="6000" dirty="0"/>
              <a:t>2</a:t>
            </a:r>
            <a:r>
              <a:rPr lang="en-US" sz="6000" baseline="30000" dirty="0"/>
              <a:t>nd</a:t>
            </a:r>
            <a:r>
              <a:rPr lang="en-US" sz="6000" dirty="0"/>
              <a:t> Essential Skill for the Peace Path</a:t>
            </a:r>
          </a:p>
        </p:txBody>
      </p:sp>
    </p:spTree>
    <p:extLst>
      <p:ext uri="{BB962C8B-B14F-4D97-AF65-F5344CB8AC3E}">
        <p14:creationId xmlns:p14="http://schemas.microsoft.com/office/powerpoint/2010/main" val="1995176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13BC9A-94E4-475F-A6BF-0E4C92173BE6}"/>
              </a:ext>
            </a:extLst>
          </p:cNvPr>
          <p:cNvSpPr>
            <a:spLocks noGrp="1"/>
          </p:cNvSpPr>
          <p:nvPr>
            <p:ph idx="1"/>
          </p:nvPr>
        </p:nvSpPr>
        <p:spPr>
          <a:xfrm>
            <a:off x="1141412" y="1591056"/>
            <a:ext cx="9875205" cy="4809744"/>
          </a:xfrm>
        </p:spPr>
        <p:txBody>
          <a:bodyPr>
            <a:normAutofit fontScale="92500" lnSpcReduction="20000"/>
          </a:bodyPr>
          <a:lstStyle/>
          <a:p>
            <a:pPr marL="0" marR="0" indent="0" algn="ctr">
              <a:lnSpc>
                <a:spcPct val="115000"/>
              </a:lnSpc>
              <a:spcBef>
                <a:spcPts val="0"/>
              </a:spcBef>
              <a:spcAft>
                <a:spcPts val="0"/>
              </a:spcAft>
              <a:buNone/>
            </a:pPr>
            <a:r>
              <a:rPr lang="en-US" sz="7200" b="1" dirty="0"/>
              <a:t>Brainstorming:</a:t>
            </a:r>
          </a:p>
          <a:p>
            <a:pPr marL="0" marR="0" indent="0" algn="ctr">
              <a:lnSpc>
                <a:spcPct val="115000"/>
              </a:lnSpc>
              <a:spcBef>
                <a:spcPts val="0"/>
              </a:spcBef>
              <a:spcAft>
                <a:spcPts val="0"/>
              </a:spcAft>
              <a:buNone/>
            </a:pPr>
            <a:endParaRPr lang="en-US" sz="7200" b="1" dirty="0"/>
          </a:p>
          <a:p>
            <a:pPr marL="0" marR="0" indent="0" algn="ctr">
              <a:lnSpc>
                <a:spcPct val="115000"/>
              </a:lnSpc>
              <a:spcBef>
                <a:spcPts val="0"/>
              </a:spcBef>
              <a:spcAft>
                <a:spcPts val="0"/>
              </a:spcAft>
              <a:buNone/>
            </a:pPr>
            <a:r>
              <a:rPr lang="en-US" sz="6500" dirty="0"/>
              <a:t>Spontaneously contributing possible solutions by gathering a list of ideas.</a:t>
            </a:r>
            <a:endParaRPr lang="en-US" sz="6500"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Title 2">
            <a:extLst>
              <a:ext uri="{FF2B5EF4-FFF2-40B4-BE49-F238E27FC236}">
                <a16:creationId xmlns:a16="http://schemas.microsoft.com/office/drawing/2014/main" id="{A7E3C443-160D-415D-B32E-4B5505FF23DC}"/>
              </a:ext>
            </a:extLst>
          </p:cNvPr>
          <p:cNvSpPr>
            <a:spLocks noGrp="1"/>
          </p:cNvSpPr>
          <p:nvPr>
            <p:ph type="title"/>
          </p:nvPr>
        </p:nvSpPr>
        <p:spPr/>
        <p:txBody>
          <a:bodyPr>
            <a:normAutofit/>
          </a:bodyPr>
          <a:lstStyle/>
          <a:p>
            <a:r>
              <a:rPr lang="en-US" sz="6000" dirty="0"/>
              <a:t>3</a:t>
            </a:r>
            <a:r>
              <a:rPr lang="en-US" sz="6000" baseline="30000" dirty="0"/>
              <a:t>rd</a:t>
            </a:r>
            <a:r>
              <a:rPr lang="en-US" sz="6000" dirty="0"/>
              <a:t> Essential Skill for Peace Path</a:t>
            </a:r>
          </a:p>
        </p:txBody>
      </p:sp>
    </p:spTree>
    <p:extLst>
      <p:ext uri="{BB962C8B-B14F-4D97-AF65-F5344CB8AC3E}">
        <p14:creationId xmlns:p14="http://schemas.microsoft.com/office/powerpoint/2010/main" val="26988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D953AE4-4502-466F-B5A7-ABDB2987F8F3}"/>
              </a:ext>
            </a:extLst>
          </p:cNvPr>
          <p:cNvSpPr>
            <a:spLocks noGrp="1"/>
          </p:cNvSpPr>
          <p:nvPr>
            <p:ph idx="1"/>
          </p:nvPr>
        </p:nvSpPr>
        <p:spPr>
          <a:xfrm>
            <a:off x="1162454" y="1591056"/>
            <a:ext cx="9875205" cy="5266944"/>
          </a:xfrm>
        </p:spPr>
        <p:txBody>
          <a:bodyPr>
            <a:normAutofit fontScale="92500" lnSpcReduction="10000"/>
          </a:bodyPr>
          <a:lstStyle/>
          <a:p>
            <a:pPr marL="0" marR="0" indent="0" algn="ctr">
              <a:lnSpc>
                <a:spcPct val="115000"/>
              </a:lnSpc>
              <a:spcBef>
                <a:spcPts val="0"/>
              </a:spcBef>
              <a:spcAft>
                <a:spcPts val="0"/>
              </a:spcAft>
              <a:buNone/>
            </a:pPr>
            <a:endParaRPr lang="en-US" sz="7200" b="1" dirty="0"/>
          </a:p>
          <a:p>
            <a:pPr marL="0" marR="0" indent="0" algn="ctr">
              <a:lnSpc>
                <a:spcPct val="115000"/>
              </a:lnSpc>
              <a:spcBef>
                <a:spcPts val="0"/>
              </a:spcBef>
              <a:spcAft>
                <a:spcPts val="0"/>
              </a:spcAft>
              <a:buNone/>
            </a:pPr>
            <a:r>
              <a:rPr lang="en-US" sz="7200" b="1" dirty="0"/>
              <a:t>Committing:</a:t>
            </a:r>
          </a:p>
          <a:p>
            <a:pPr marL="0" marR="0" indent="0" algn="ctr">
              <a:lnSpc>
                <a:spcPct val="115000"/>
              </a:lnSpc>
              <a:spcBef>
                <a:spcPts val="0"/>
              </a:spcBef>
              <a:spcAft>
                <a:spcPts val="0"/>
              </a:spcAft>
              <a:buNone/>
            </a:pPr>
            <a:endParaRPr lang="en-US" sz="7200" b="1" dirty="0"/>
          </a:p>
          <a:p>
            <a:pPr marL="0" marR="0" indent="0" algn="ctr">
              <a:lnSpc>
                <a:spcPct val="115000"/>
              </a:lnSpc>
              <a:spcBef>
                <a:spcPts val="0"/>
              </a:spcBef>
              <a:spcAft>
                <a:spcPts val="0"/>
              </a:spcAft>
              <a:buNone/>
            </a:pPr>
            <a:r>
              <a:rPr lang="en-US" sz="6600" dirty="0"/>
              <a:t>Pledge oneself to an agreement. </a:t>
            </a:r>
            <a:endParaRPr lang="en-US" sz="6600" b="1"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67743D3A-711E-4A97-BF57-0895064560AF}"/>
              </a:ext>
            </a:extLst>
          </p:cNvPr>
          <p:cNvSpPr>
            <a:spLocks noGrp="1"/>
          </p:cNvSpPr>
          <p:nvPr>
            <p:ph type="title"/>
          </p:nvPr>
        </p:nvSpPr>
        <p:spPr/>
        <p:txBody>
          <a:bodyPr>
            <a:normAutofit/>
          </a:bodyPr>
          <a:lstStyle/>
          <a:p>
            <a:r>
              <a:rPr lang="en-US" sz="6000" dirty="0"/>
              <a:t>4</a:t>
            </a:r>
            <a:r>
              <a:rPr lang="en-US" sz="6000" baseline="30000" dirty="0"/>
              <a:t>th</a:t>
            </a:r>
            <a:r>
              <a:rPr lang="en-US" sz="6000" dirty="0"/>
              <a:t> Essential Skill for Peace Path</a:t>
            </a:r>
          </a:p>
        </p:txBody>
      </p:sp>
    </p:spTree>
    <p:extLst>
      <p:ext uri="{BB962C8B-B14F-4D97-AF65-F5344CB8AC3E}">
        <p14:creationId xmlns:p14="http://schemas.microsoft.com/office/powerpoint/2010/main" val="253759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12812" y="457201"/>
            <a:ext cx="10591800" cy="5924699"/>
          </a:xfrm>
          <a:prstGeom prst="rect">
            <a:avLst/>
          </a:prstGeom>
        </p:spPr>
        <p:txBody>
          <a:bodyPr wrap="square">
            <a:spAutoFit/>
          </a:bodyPr>
          <a:lstStyle/>
          <a:p>
            <a:r>
              <a:rPr lang="en-US" sz="3200" b="1" u="sng" dirty="0"/>
              <a:t>Use the Peace Path to:</a:t>
            </a:r>
          </a:p>
          <a:p>
            <a:endParaRPr lang="en-US" sz="1100" u="sng" dirty="0"/>
          </a:p>
          <a:p>
            <a:pPr marL="2743200" lvl="5" indent="-457200">
              <a:buFont typeface="Arial" panose="020B0604020202020204" pitchFamily="34" charset="0"/>
              <a:buChar char="•"/>
            </a:pPr>
            <a:r>
              <a:rPr lang="en-US" sz="2800" b="1" dirty="0">
                <a:solidFill>
                  <a:srgbClr val="00B050"/>
                </a:solidFill>
              </a:rPr>
              <a:t>Build</a:t>
            </a:r>
            <a:r>
              <a:rPr lang="en-US" sz="2800" dirty="0"/>
              <a:t> community and promote equality</a:t>
            </a:r>
          </a:p>
          <a:p>
            <a:pPr lvl="5"/>
            <a:endParaRPr lang="en-US" sz="2800" dirty="0"/>
          </a:p>
          <a:p>
            <a:pPr marL="2743200" lvl="5" indent="-457200">
              <a:buFont typeface="Arial" panose="020B0604020202020204" pitchFamily="34" charset="0"/>
              <a:buChar char="•"/>
            </a:pPr>
            <a:r>
              <a:rPr lang="en-US" sz="2800" b="1" dirty="0">
                <a:solidFill>
                  <a:schemeClr val="accent5"/>
                </a:solidFill>
              </a:rPr>
              <a:t>Respond</a:t>
            </a:r>
            <a:r>
              <a:rPr lang="en-US" sz="2800" b="1" dirty="0"/>
              <a:t> </a:t>
            </a:r>
            <a:r>
              <a:rPr lang="en-US" sz="2800" dirty="0"/>
              <a:t>to harm through dialogue </a:t>
            </a:r>
          </a:p>
          <a:p>
            <a:pPr marL="2743200" lvl="5" indent="-457200">
              <a:buFont typeface="Arial" panose="020B0604020202020204" pitchFamily="34" charset="0"/>
              <a:buChar char="•"/>
            </a:pPr>
            <a:endParaRPr lang="en-US" sz="2800" dirty="0"/>
          </a:p>
          <a:p>
            <a:pPr marL="2743200" lvl="5" indent="-457200">
              <a:buFont typeface="Arial" panose="020B0604020202020204" pitchFamily="34" charset="0"/>
              <a:buChar char="•"/>
            </a:pPr>
            <a:r>
              <a:rPr lang="en-US" sz="2800" b="1" dirty="0">
                <a:solidFill>
                  <a:schemeClr val="bg2">
                    <a:lumMod val="50000"/>
                  </a:schemeClr>
                </a:solidFill>
              </a:rPr>
              <a:t>Manage</a:t>
            </a:r>
            <a:r>
              <a:rPr lang="en-US" sz="2800" dirty="0"/>
              <a:t> and </a:t>
            </a:r>
            <a:r>
              <a:rPr lang="en-US" sz="2800" b="1" dirty="0">
                <a:solidFill>
                  <a:srgbClr val="C00000"/>
                </a:solidFill>
              </a:rPr>
              <a:t>engage </a:t>
            </a:r>
            <a:r>
              <a:rPr lang="en-US" sz="2800" dirty="0"/>
              <a:t>proactively</a:t>
            </a:r>
          </a:p>
          <a:p>
            <a:pPr marL="2743200" lvl="5" indent="-457200">
              <a:buFont typeface="Arial" panose="020B0604020202020204" pitchFamily="34" charset="0"/>
              <a:buChar char="•"/>
            </a:pPr>
            <a:endParaRPr lang="en-US" sz="2800" dirty="0"/>
          </a:p>
          <a:p>
            <a:pPr marL="2743200" lvl="5" indent="-457200">
              <a:buFont typeface="Arial" panose="020B0604020202020204" pitchFamily="34" charset="0"/>
              <a:buChar char="•"/>
            </a:pPr>
            <a:r>
              <a:rPr lang="en-US" sz="2800" b="1" dirty="0">
                <a:solidFill>
                  <a:srgbClr val="FF0000"/>
                </a:solidFill>
              </a:rPr>
              <a:t>Promote</a:t>
            </a:r>
            <a:r>
              <a:rPr lang="en-US" sz="2800" dirty="0"/>
              <a:t> safety and trust</a:t>
            </a:r>
          </a:p>
          <a:p>
            <a:pPr marL="2743200" lvl="5" indent="-457200">
              <a:buFont typeface="Arial" panose="020B0604020202020204" pitchFamily="34" charset="0"/>
              <a:buChar char="•"/>
            </a:pPr>
            <a:endParaRPr lang="en-US" sz="2800" dirty="0"/>
          </a:p>
          <a:p>
            <a:pPr marL="2743200" lvl="5" indent="-457200">
              <a:buFont typeface="Arial" panose="020B0604020202020204" pitchFamily="34" charset="0"/>
              <a:buChar char="•"/>
            </a:pPr>
            <a:r>
              <a:rPr lang="en-US" sz="2800" b="1" dirty="0">
                <a:solidFill>
                  <a:srgbClr val="7030A0"/>
                </a:solidFill>
              </a:rPr>
              <a:t>Increase</a:t>
            </a:r>
            <a:r>
              <a:rPr lang="en-US" sz="2800" b="1" dirty="0"/>
              <a:t> </a:t>
            </a:r>
            <a:r>
              <a:rPr lang="en-US" sz="2800" dirty="0"/>
              <a:t>student ownership of solutions</a:t>
            </a:r>
          </a:p>
          <a:p>
            <a:pPr marL="2743200" lvl="5" indent="-457200">
              <a:buFont typeface="Arial" panose="020B0604020202020204" pitchFamily="34" charset="0"/>
              <a:buChar char="•"/>
            </a:pPr>
            <a:endParaRPr lang="en-US" sz="2800" dirty="0"/>
          </a:p>
          <a:p>
            <a:pPr marL="2743200" lvl="5" indent="-457200">
              <a:buFont typeface="Arial" panose="020B0604020202020204" pitchFamily="34" charset="0"/>
              <a:buChar char="•"/>
            </a:pPr>
            <a:r>
              <a:rPr lang="en-US" sz="2800" b="1" dirty="0">
                <a:solidFill>
                  <a:srgbClr val="00CC00"/>
                </a:solidFill>
              </a:rPr>
              <a:t>Teach</a:t>
            </a:r>
            <a:r>
              <a:rPr lang="en-US" sz="2800" dirty="0"/>
              <a:t> interpersonal communication skills and increase empathy and self determination </a:t>
            </a:r>
          </a:p>
        </p:txBody>
      </p:sp>
      <p:sp>
        <p:nvSpPr>
          <p:cNvPr id="3" name="Star: 5 Points 2">
            <a:extLst>
              <a:ext uri="{FF2B5EF4-FFF2-40B4-BE49-F238E27FC236}">
                <a16:creationId xmlns:a16="http://schemas.microsoft.com/office/drawing/2014/main" id="{618F3184-4737-4672-94EA-FA60E577F632}"/>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69516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E341BC-1E6B-4CB7-8866-3E8C77052C38}"/>
              </a:ext>
            </a:extLst>
          </p:cNvPr>
          <p:cNvSpPr txBox="1"/>
          <p:nvPr/>
        </p:nvSpPr>
        <p:spPr>
          <a:xfrm>
            <a:off x="-1525588" y="381000"/>
            <a:ext cx="15011400" cy="3785652"/>
          </a:xfrm>
          <a:prstGeom prst="rect">
            <a:avLst/>
          </a:prstGeom>
          <a:noFill/>
        </p:spPr>
        <p:txBody>
          <a:bodyPr wrap="square" rtlCol="0">
            <a:spAutoFit/>
          </a:bodyPr>
          <a:lstStyle/>
          <a:p>
            <a:pPr algn="ctr"/>
            <a:r>
              <a:rPr lang="en-US" sz="8000" dirty="0"/>
              <a:t>Let’s Practice</a:t>
            </a:r>
          </a:p>
          <a:p>
            <a:pPr algn="ctr"/>
            <a:endParaRPr lang="en-US" sz="4000" dirty="0"/>
          </a:p>
          <a:p>
            <a:r>
              <a:rPr lang="en-US" sz="4000" dirty="0"/>
              <a:t>                 -Model (fishbowl)</a:t>
            </a:r>
          </a:p>
          <a:p>
            <a:r>
              <a:rPr lang="en-US" sz="4000" dirty="0"/>
              <a:t>                 -Volunteers (fishbowl)</a:t>
            </a:r>
          </a:p>
          <a:p>
            <a:r>
              <a:rPr lang="en-US" sz="4000" dirty="0"/>
              <a:t>                 -Role Play (groups)</a:t>
            </a:r>
          </a:p>
        </p:txBody>
      </p:sp>
      <p:sp>
        <p:nvSpPr>
          <p:cNvPr id="3" name="Oval 2">
            <a:extLst>
              <a:ext uri="{FF2B5EF4-FFF2-40B4-BE49-F238E27FC236}">
                <a16:creationId xmlns:a16="http://schemas.microsoft.com/office/drawing/2014/main" id="{B78B78E6-BA11-41BC-9738-B2802BB0707A}"/>
              </a:ext>
            </a:extLst>
          </p:cNvPr>
          <p:cNvSpPr/>
          <p:nvPr/>
        </p:nvSpPr>
        <p:spPr>
          <a:xfrm>
            <a:off x="11272996" y="6096000"/>
            <a:ext cx="530543"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0065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AE341BC-1E6B-4CB7-8866-3E8C77052C38}"/>
              </a:ext>
            </a:extLst>
          </p:cNvPr>
          <p:cNvSpPr txBox="1"/>
          <p:nvPr/>
        </p:nvSpPr>
        <p:spPr>
          <a:xfrm>
            <a:off x="912812" y="1066800"/>
            <a:ext cx="14706600" cy="5386090"/>
          </a:xfrm>
          <a:prstGeom prst="rect">
            <a:avLst/>
          </a:prstGeom>
          <a:noFill/>
        </p:spPr>
        <p:txBody>
          <a:bodyPr wrap="square" rtlCol="0">
            <a:spAutoFit/>
          </a:bodyPr>
          <a:lstStyle/>
          <a:p>
            <a:endParaRPr lang="en-US" sz="6000" dirty="0"/>
          </a:p>
          <a:p>
            <a:r>
              <a:rPr lang="en-US" sz="7200" b="1" dirty="0"/>
              <a:t>Tool #3: </a:t>
            </a:r>
            <a:r>
              <a:rPr lang="en-US" sz="7200" b="1" dirty="0">
                <a:solidFill>
                  <a:srgbClr val="FFFF00"/>
                </a:solidFill>
              </a:rPr>
              <a:t>It’s About Time </a:t>
            </a:r>
          </a:p>
          <a:p>
            <a:pPr algn="ctr"/>
            <a:r>
              <a:rPr lang="en-US" sz="7200" b="1" dirty="0">
                <a:solidFill>
                  <a:srgbClr val="FF0000"/>
                </a:solidFill>
              </a:rPr>
              <a:t>(NOT!)</a:t>
            </a:r>
            <a:endParaRPr lang="en-US" sz="6600" b="1" dirty="0"/>
          </a:p>
          <a:p>
            <a:r>
              <a:rPr lang="en-US" sz="2800" dirty="0"/>
              <a:t>Assigning students to the Restorative Conference Center (RCC) or other </a:t>
            </a:r>
          </a:p>
          <a:p>
            <a:r>
              <a:rPr lang="en-US" sz="2800" dirty="0"/>
              <a:t>such location, is most effective when </a:t>
            </a:r>
            <a:r>
              <a:rPr lang="en-US" sz="2800" i="1" u="sng" dirty="0"/>
              <a:t>desired outcomes </a:t>
            </a:r>
            <a:r>
              <a:rPr lang="en-US" sz="2800" dirty="0"/>
              <a:t>and </a:t>
            </a:r>
            <a:r>
              <a:rPr lang="en-US" sz="2800" i="1" u="sng" dirty="0"/>
              <a:t>readiness </a:t>
            </a:r>
          </a:p>
          <a:p>
            <a:r>
              <a:rPr lang="en-US" sz="2800" i="1" u="sng" dirty="0"/>
              <a:t>to re-enter </a:t>
            </a:r>
            <a:r>
              <a:rPr lang="en-US" sz="2800" dirty="0"/>
              <a:t>the learning environment are used to determine length of stay </a:t>
            </a:r>
          </a:p>
          <a:p>
            <a:r>
              <a:rPr lang="en-US" sz="2800" dirty="0"/>
              <a:t>-not time served. </a:t>
            </a:r>
          </a:p>
          <a:p>
            <a:r>
              <a:rPr lang="en-US" sz="2800" dirty="0"/>
              <a:t> </a:t>
            </a:r>
            <a:endParaRPr lang="en-US" sz="6000" dirty="0"/>
          </a:p>
        </p:txBody>
      </p:sp>
      <p:sp>
        <p:nvSpPr>
          <p:cNvPr id="3" name="Star: 5 Points 2">
            <a:extLst>
              <a:ext uri="{FF2B5EF4-FFF2-40B4-BE49-F238E27FC236}">
                <a16:creationId xmlns:a16="http://schemas.microsoft.com/office/drawing/2014/main" id="{C9196247-D049-44B6-B15D-728497F91AFB}"/>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2148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FC2192-5FC1-4E07-90B4-5E6AE7510DB3}"/>
              </a:ext>
            </a:extLst>
          </p:cNvPr>
          <p:cNvSpPr>
            <a:spLocks noGrp="1"/>
          </p:cNvSpPr>
          <p:nvPr>
            <p:ph type="ctrTitle"/>
          </p:nvPr>
        </p:nvSpPr>
        <p:spPr/>
        <p:txBody>
          <a:bodyPr>
            <a:noAutofit/>
          </a:bodyPr>
          <a:lstStyle/>
          <a:p>
            <a:r>
              <a:rPr lang="en-US" sz="6600" dirty="0">
                <a:solidFill>
                  <a:srgbClr val="FF0000"/>
                </a:solidFill>
              </a:rPr>
              <a:t>Moving from a Time-Served Discipline Approach</a:t>
            </a:r>
          </a:p>
        </p:txBody>
      </p:sp>
      <p:sp>
        <p:nvSpPr>
          <p:cNvPr id="3" name="Subtitle 2">
            <a:extLst>
              <a:ext uri="{FF2B5EF4-FFF2-40B4-BE49-F238E27FC236}">
                <a16:creationId xmlns:a16="http://schemas.microsoft.com/office/drawing/2014/main" id="{4213CEAE-3613-4D59-B605-FEBB9A8074D7}"/>
              </a:ext>
            </a:extLst>
          </p:cNvPr>
          <p:cNvSpPr>
            <a:spLocks noGrp="1"/>
          </p:cNvSpPr>
          <p:nvPr>
            <p:ph type="subTitle" idx="1"/>
          </p:nvPr>
        </p:nvSpPr>
        <p:spPr>
          <a:xfrm>
            <a:off x="1828324" y="3556000"/>
            <a:ext cx="8761888" cy="2235199"/>
          </a:xfrm>
        </p:spPr>
        <p:txBody>
          <a:bodyPr>
            <a:noAutofit/>
          </a:bodyPr>
          <a:lstStyle/>
          <a:p>
            <a:r>
              <a:rPr lang="en-US" sz="6600" dirty="0">
                <a:solidFill>
                  <a:srgbClr val="00CC00"/>
                </a:solidFill>
              </a:rPr>
              <a:t>To An Outcome-Based Restorative  Approach</a:t>
            </a:r>
          </a:p>
        </p:txBody>
      </p:sp>
      <p:sp>
        <p:nvSpPr>
          <p:cNvPr id="4" name="Star: 5 Points 3">
            <a:extLst>
              <a:ext uri="{FF2B5EF4-FFF2-40B4-BE49-F238E27FC236}">
                <a16:creationId xmlns:a16="http://schemas.microsoft.com/office/drawing/2014/main" id="{1F407233-9092-4E28-89D8-D917299C38CC}"/>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53314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09467-52C0-4774-A76E-571F7605BF17}"/>
              </a:ext>
            </a:extLst>
          </p:cNvPr>
          <p:cNvSpPr>
            <a:spLocks noGrp="1"/>
          </p:cNvSpPr>
          <p:nvPr>
            <p:ph type="title"/>
          </p:nvPr>
        </p:nvSpPr>
        <p:spPr/>
        <p:txBody>
          <a:bodyPr>
            <a:normAutofit fontScale="90000"/>
          </a:bodyPr>
          <a:lstStyle/>
          <a:p>
            <a:br>
              <a:rPr lang="en-US" dirty="0"/>
            </a:br>
            <a:r>
              <a:rPr lang="en-US" dirty="0">
                <a:solidFill>
                  <a:srgbClr val="002060"/>
                </a:solidFill>
              </a:rPr>
              <a:t>Yelling in Class</a:t>
            </a:r>
            <a:br>
              <a:rPr lang="en-US" dirty="0"/>
            </a:br>
            <a:r>
              <a:rPr lang="en-US" dirty="0">
                <a:solidFill>
                  <a:srgbClr val="FF0000"/>
                </a:solidFill>
              </a:rPr>
              <a:t>Time </a:t>
            </a:r>
            <a:r>
              <a:rPr lang="en-US" dirty="0"/>
              <a:t>vs. </a:t>
            </a:r>
            <a:r>
              <a:rPr lang="en-US" b="1" dirty="0">
                <a:solidFill>
                  <a:srgbClr val="00B050"/>
                </a:solidFill>
              </a:rPr>
              <a:t>Outcome</a:t>
            </a:r>
            <a:br>
              <a:rPr lang="en-US" dirty="0"/>
            </a:br>
            <a:endParaRPr lang="en-US" dirty="0"/>
          </a:p>
        </p:txBody>
      </p:sp>
      <p:sp>
        <p:nvSpPr>
          <p:cNvPr id="3" name="Content Placeholder 2">
            <a:extLst>
              <a:ext uri="{FF2B5EF4-FFF2-40B4-BE49-F238E27FC236}">
                <a16:creationId xmlns:a16="http://schemas.microsoft.com/office/drawing/2014/main" id="{785A3F52-0C33-4860-94ED-EE4C286F4ACE}"/>
              </a:ext>
            </a:extLst>
          </p:cNvPr>
          <p:cNvSpPr>
            <a:spLocks noGrp="1"/>
          </p:cNvSpPr>
          <p:nvPr>
            <p:ph sz="quarter" idx="13"/>
          </p:nvPr>
        </p:nvSpPr>
        <p:spPr/>
        <p:txBody>
          <a:bodyPr>
            <a:normAutofit/>
          </a:bodyPr>
          <a:lstStyle/>
          <a:p>
            <a:r>
              <a:rPr lang="en-US" sz="5400" dirty="0"/>
              <a:t>15 minutes of lost recess</a:t>
            </a:r>
          </a:p>
        </p:txBody>
      </p:sp>
      <p:sp>
        <p:nvSpPr>
          <p:cNvPr id="4" name="Content Placeholder 3">
            <a:extLst>
              <a:ext uri="{FF2B5EF4-FFF2-40B4-BE49-F238E27FC236}">
                <a16:creationId xmlns:a16="http://schemas.microsoft.com/office/drawing/2014/main" id="{4B8F973F-E164-420E-ABE8-85D8FE662854}"/>
              </a:ext>
            </a:extLst>
          </p:cNvPr>
          <p:cNvSpPr>
            <a:spLocks noGrp="1"/>
          </p:cNvSpPr>
          <p:nvPr>
            <p:ph sz="quarter" idx="14"/>
          </p:nvPr>
        </p:nvSpPr>
        <p:spPr/>
        <p:txBody>
          <a:bodyPr>
            <a:noAutofit/>
          </a:bodyPr>
          <a:lstStyle/>
          <a:p>
            <a:r>
              <a:rPr lang="en-US" sz="4400" dirty="0"/>
              <a:t>Student can describe an alternative to yelling and practice it in a roleplay exercise</a:t>
            </a:r>
          </a:p>
        </p:txBody>
      </p:sp>
      <p:sp>
        <p:nvSpPr>
          <p:cNvPr id="5" name="Star: 5 Points 4">
            <a:extLst>
              <a:ext uri="{FF2B5EF4-FFF2-40B4-BE49-F238E27FC236}">
                <a16:creationId xmlns:a16="http://schemas.microsoft.com/office/drawing/2014/main" id="{DA20B866-5A78-4F5F-A71D-0061C86520D4}"/>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4736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2412" y="805743"/>
            <a:ext cx="9601200" cy="5767733"/>
          </a:xfrm>
          <a:prstGeom prst="rect">
            <a:avLst/>
          </a:prstGeom>
        </p:spPr>
        <p:txBody>
          <a:bodyPr wrap="square">
            <a:spAutoFit/>
          </a:bodyPr>
          <a:lstStyle/>
          <a:p>
            <a:pPr>
              <a:lnSpc>
                <a:spcPct val="115000"/>
              </a:lnSpc>
              <a:spcBef>
                <a:spcPts val="600"/>
              </a:spcBef>
              <a:spcAft>
                <a:spcPts val="600"/>
              </a:spcAft>
            </a:pPr>
            <a:r>
              <a:rPr lang="en-US" sz="4800" dirty="0">
                <a:latin typeface="Times New Roman" panose="02020603050405020304" pitchFamily="18" charset="0"/>
                <a:ea typeface="Times New Roman" panose="02020603050405020304" pitchFamily="18" charset="0"/>
                <a:cs typeface="Times New Roman" panose="02020603050405020304" pitchFamily="18" charset="0"/>
              </a:rPr>
              <a:t>What if </a:t>
            </a:r>
            <a:r>
              <a:rPr lang="en-US" sz="4800" b="1" u="sng" dirty="0">
                <a:solidFill>
                  <a:srgbClr val="00B050"/>
                </a:solidFill>
                <a:latin typeface="Times New Roman" panose="02020603050405020304" pitchFamily="18" charset="0"/>
                <a:ea typeface="Times New Roman" panose="02020603050405020304" pitchFamily="18" charset="0"/>
                <a:cs typeface="Times New Roman" panose="02020603050405020304" pitchFamily="18" charset="0"/>
              </a:rPr>
              <a:t>every student </a:t>
            </a:r>
            <a:r>
              <a:rPr lang="en-US" sz="4800" dirty="0">
                <a:latin typeface="Times New Roman" panose="02020603050405020304" pitchFamily="18" charset="0"/>
                <a:ea typeface="Times New Roman" panose="02020603050405020304" pitchFamily="18" charset="0"/>
                <a:cs typeface="Times New Roman" panose="02020603050405020304" pitchFamily="18" charset="0"/>
              </a:rPr>
              <a:t>learned to read, write, think mathematically, analyze critically, AND to interact successfully in times of stress, frustration, disappointment, anger, and in the midst of social injustice?</a:t>
            </a:r>
          </a:p>
          <a:p>
            <a:pPr algn="ctr">
              <a:lnSpc>
                <a:spcPct val="115000"/>
              </a:lnSpc>
              <a:spcBef>
                <a:spcPts val="600"/>
              </a:spcBef>
              <a:spcAft>
                <a:spcPts val="600"/>
              </a:spcAft>
            </a:pPr>
            <a:r>
              <a:rPr lang="en-US" sz="24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group whip-around </a:t>
            </a:r>
            <a:endParaRPr lang="en-US" sz="24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tar: 5 Points 2">
            <a:extLst>
              <a:ext uri="{FF2B5EF4-FFF2-40B4-BE49-F238E27FC236}">
                <a16:creationId xmlns:a16="http://schemas.microsoft.com/office/drawing/2014/main" id="{BEE3CB8B-6AAE-452D-A91A-2F1823ED603A}"/>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238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67EA-026F-4E8F-9CF1-FDE1B88B7CB9}"/>
              </a:ext>
            </a:extLst>
          </p:cNvPr>
          <p:cNvSpPr>
            <a:spLocks noGrp="1"/>
          </p:cNvSpPr>
          <p:nvPr>
            <p:ph type="title"/>
          </p:nvPr>
        </p:nvSpPr>
        <p:spPr/>
        <p:txBody>
          <a:bodyPr>
            <a:normAutofit fontScale="90000"/>
          </a:bodyPr>
          <a:lstStyle/>
          <a:p>
            <a:r>
              <a:rPr lang="en-US" dirty="0">
                <a:solidFill>
                  <a:srgbClr val="002060"/>
                </a:solidFill>
              </a:rPr>
              <a:t>Horseplay</a:t>
            </a:r>
            <a:br>
              <a:rPr lang="en-US" dirty="0"/>
            </a:br>
            <a:r>
              <a:rPr lang="en-US" dirty="0">
                <a:solidFill>
                  <a:srgbClr val="FF0000"/>
                </a:solidFill>
              </a:rPr>
              <a:t>Time </a:t>
            </a:r>
            <a:r>
              <a:rPr lang="en-US" dirty="0"/>
              <a:t>vs. </a:t>
            </a:r>
            <a:r>
              <a:rPr lang="en-US" b="1" dirty="0">
                <a:solidFill>
                  <a:srgbClr val="00B050"/>
                </a:solidFill>
              </a:rPr>
              <a:t>Outcome</a:t>
            </a:r>
            <a:endParaRPr lang="en-US" dirty="0"/>
          </a:p>
        </p:txBody>
      </p:sp>
      <p:sp>
        <p:nvSpPr>
          <p:cNvPr id="3" name="Content Placeholder 2">
            <a:extLst>
              <a:ext uri="{FF2B5EF4-FFF2-40B4-BE49-F238E27FC236}">
                <a16:creationId xmlns:a16="http://schemas.microsoft.com/office/drawing/2014/main" id="{985CBB2F-581D-4EFF-BF41-0DE79DC87A35}"/>
              </a:ext>
            </a:extLst>
          </p:cNvPr>
          <p:cNvSpPr>
            <a:spLocks noGrp="1"/>
          </p:cNvSpPr>
          <p:nvPr>
            <p:ph sz="quarter" idx="13"/>
          </p:nvPr>
        </p:nvSpPr>
        <p:spPr/>
        <p:txBody>
          <a:bodyPr>
            <a:noAutofit/>
          </a:bodyPr>
          <a:lstStyle/>
          <a:p>
            <a:r>
              <a:rPr lang="en-US" sz="5400" dirty="0"/>
              <a:t>Copy the code of conduct and once finished goes back to class</a:t>
            </a:r>
          </a:p>
        </p:txBody>
      </p:sp>
      <p:sp>
        <p:nvSpPr>
          <p:cNvPr id="4" name="Content Placeholder 3">
            <a:extLst>
              <a:ext uri="{FF2B5EF4-FFF2-40B4-BE49-F238E27FC236}">
                <a16:creationId xmlns:a16="http://schemas.microsoft.com/office/drawing/2014/main" id="{FBFCD652-46DE-4C3B-B9F4-11F48DC79B46}"/>
              </a:ext>
            </a:extLst>
          </p:cNvPr>
          <p:cNvSpPr>
            <a:spLocks noGrp="1"/>
          </p:cNvSpPr>
          <p:nvPr>
            <p:ph sz="quarter" idx="14"/>
          </p:nvPr>
        </p:nvSpPr>
        <p:spPr/>
        <p:txBody>
          <a:bodyPr>
            <a:noAutofit/>
          </a:bodyPr>
          <a:lstStyle/>
          <a:p>
            <a:r>
              <a:rPr lang="en-US" sz="4400" dirty="0"/>
              <a:t>Student is able verbally describe what happened and why previous actions were unsafe </a:t>
            </a:r>
          </a:p>
        </p:txBody>
      </p:sp>
    </p:spTree>
    <p:extLst>
      <p:ext uri="{BB962C8B-B14F-4D97-AF65-F5344CB8AC3E}">
        <p14:creationId xmlns:p14="http://schemas.microsoft.com/office/powerpoint/2010/main" val="12496089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27683-6BC3-4106-A11D-65E4118DFE64}"/>
              </a:ext>
            </a:extLst>
          </p:cNvPr>
          <p:cNvSpPr>
            <a:spLocks noGrp="1"/>
          </p:cNvSpPr>
          <p:nvPr>
            <p:ph type="title"/>
          </p:nvPr>
        </p:nvSpPr>
        <p:spPr/>
        <p:txBody>
          <a:bodyPr>
            <a:normAutofit fontScale="90000"/>
          </a:bodyPr>
          <a:lstStyle/>
          <a:p>
            <a:r>
              <a:rPr lang="en-US" dirty="0">
                <a:solidFill>
                  <a:srgbClr val="002060"/>
                </a:solidFill>
              </a:rPr>
              <a:t>Verbally Defiant</a:t>
            </a:r>
            <a:br>
              <a:rPr lang="en-US" dirty="0"/>
            </a:br>
            <a:r>
              <a:rPr lang="en-US" dirty="0">
                <a:solidFill>
                  <a:srgbClr val="FF0000"/>
                </a:solidFill>
              </a:rPr>
              <a:t>Time </a:t>
            </a:r>
            <a:r>
              <a:rPr lang="en-US" dirty="0"/>
              <a:t>vs. </a:t>
            </a:r>
            <a:r>
              <a:rPr lang="en-US" b="1" dirty="0">
                <a:solidFill>
                  <a:srgbClr val="00B050"/>
                </a:solidFill>
              </a:rPr>
              <a:t>Outcome</a:t>
            </a:r>
            <a:endParaRPr lang="en-US" dirty="0"/>
          </a:p>
        </p:txBody>
      </p:sp>
      <p:sp>
        <p:nvSpPr>
          <p:cNvPr id="3" name="Content Placeholder 2">
            <a:extLst>
              <a:ext uri="{FF2B5EF4-FFF2-40B4-BE49-F238E27FC236}">
                <a16:creationId xmlns:a16="http://schemas.microsoft.com/office/drawing/2014/main" id="{1E969B23-2037-4A9B-ADF0-0D0346223BA2}"/>
              </a:ext>
            </a:extLst>
          </p:cNvPr>
          <p:cNvSpPr>
            <a:spLocks noGrp="1"/>
          </p:cNvSpPr>
          <p:nvPr>
            <p:ph sz="quarter" idx="13"/>
          </p:nvPr>
        </p:nvSpPr>
        <p:spPr/>
        <p:txBody>
          <a:bodyPr>
            <a:normAutofit/>
          </a:bodyPr>
          <a:lstStyle/>
          <a:p>
            <a:r>
              <a:rPr lang="en-US" sz="4800" dirty="0"/>
              <a:t>Depart when the period/ “sentence” is over</a:t>
            </a:r>
          </a:p>
        </p:txBody>
      </p:sp>
      <p:sp>
        <p:nvSpPr>
          <p:cNvPr id="4" name="Content Placeholder 3">
            <a:extLst>
              <a:ext uri="{FF2B5EF4-FFF2-40B4-BE49-F238E27FC236}">
                <a16:creationId xmlns:a16="http://schemas.microsoft.com/office/drawing/2014/main" id="{0177F43F-D70D-4910-AAD2-D5E856E3D098}"/>
              </a:ext>
            </a:extLst>
          </p:cNvPr>
          <p:cNvSpPr>
            <a:spLocks noGrp="1"/>
          </p:cNvSpPr>
          <p:nvPr>
            <p:ph sz="quarter" idx="14"/>
          </p:nvPr>
        </p:nvSpPr>
        <p:spPr/>
        <p:txBody>
          <a:bodyPr>
            <a:normAutofit/>
          </a:bodyPr>
          <a:lstStyle/>
          <a:p>
            <a:r>
              <a:rPr lang="en-US" sz="5400" dirty="0"/>
              <a:t>Depart when passed a compliance check</a:t>
            </a:r>
          </a:p>
        </p:txBody>
      </p:sp>
      <p:sp>
        <p:nvSpPr>
          <p:cNvPr id="5" name="Star: 5 Points 4">
            <a:extLst>
              <a:ext uri="{FF2B5EF4-FFF2-40B4-BE49-F238E27FC236}">
                <a16:creationId xmlns:a16="http://schemas.microsoft.com/office/drawing/2014/main" id="{3622A5EA-1AD1-47D1-90C9-2094D544B5CA}"/>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81416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B8A33-8502-4C14-87D6-2A5594B6B7D0}"/>
              </a:ext>
            </a:extLst>
          </p:cNvPr>
          <p:cNvSpPr>
            <a:spLocks noGrp="1"/>
          </p:cNvSpPr>
          <p:nvPr>
            <p:ph type="title"/>
          </p:nvPr>
        </p:nvSpPr>
        <p:spPr>
          <a:xfrm>
            <a:off x="6323012" y="685800"/>
            <a:ext cx="5865813" cy="2353734"/>
          </a:xfrm>
        </p:spPr>
        <p:txBody>
          <a:bodyPr>
            <a:normAutofit/>
          </a:bodyPr>
          <a:lstStyle/>
          <a:p>
            <a:r>
              <a:rPr lang="en-US" sz="6000" dirty="0"/>
              <a:t>Compliance/ Readiness Check</a:t>
            </a:r>
          </a:p>
        </p:txBody>
      </p:sp>
      <p:sp>
        <p:nvSpPr>
          <p:cNvPr id="3" name="Text Placeholder 2">
            <a:extLst>
              <a:ext uri="{FF2B5EF4-FFF2-40B4-BE49-F238E27FC236}">
                <a16:creationId xmlns:a16="http://schemas.microsoft.com/office/drawing/2014/main" id="{F148AE4F-0F5B-40FF-AA73-862C5A7C13B6}"/>
              </a:ext>
            </a:extLst>
          </p:cNvPr>
          <p:cNvSpPr>
            <a:spLocks noGrp="1"/>
          </p:cNvSpPr>
          <p:nvPr>
            <p:ph type="body" sz="half" idx="2"/>
          </p:nvPr>
        </p:nvSpPr>
        <p:spPr>
          <a:xfrm>
            <a:off x="6489421" y="2895600"/>
            <a:ext cx="5089963" cy="2311400"/>
          </a:xfrm>
        </p:spPr>
        <p:txBody>
          <a:bodyPr>
            <a:normAutofit lnSpcReduction="10000"/>
          </a:bodyPr>
          <a:lstStyle/>
          <a:p>
            <a:r>
              <a:rPr lang="en-US" dirty="0"/>
              <a:t> </a:t>
            </a:r>
            <a:r>
              <a:rPr lang="en-US" sz="4000" dirty="0">
                <a:solidFill>
                  <a:srgbClr val="00B050"/>
                </a:solidFill>
              </a:rPr>
              <a:t>The student is able to comply with reasonable random requests. </a:t>
            </a:r>
          </a:p>
        </p:txBody>
      </p:sp>
      <p:pic>
        <p:nvPicPr>
          <p:cNvPr id="6" name="Picture Placeholder 5" descr="Checkmark">
            <a:extLst>
              <a:ext uri="{FF2B5EF4-FFF2-40B4-BE49-F238E27FC236}">
                <a16:creationId xmlns:a16="http://schemas.microsoft.com/office/drawing/2014/main" id="{9C12491F-0BDC-4C63-AB7F-9287EFB0FB38}"/>
              </a:ext>
            </a:extLst>
          </p:cNvPr>
          <p:cNvPicPr>
            <a:picLocks noGrp="1" noChangeAspect="1"/>
          </p:cNvPicPr>
          <p:nvPr>
            <p:ph type="pic"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t="19222" b="19222"/>
          <a:stretch>
            <a:fillRect/>
          </a:stretch>
        </p:blipFill>
        <p:spPr/>
      </p:pic>
      <p:sp>
        <p:nvSpPr>
          <p:cNvPr id="5" name="Oval 4">
            <a:extLst>
              <a:ext uri="{FF2B5EF4-FFF2-40B4-BE49-F238E27FC236}">
                <a16:creationId xmlns:a16="http://schemas.microsoft.com/office/drawing/2014/main" id="{9B83BC03-1BAB-4201-B0C1-0C7443F9D4EC}"/>
              </a:ext>
            </a:extLst>
          </p:cNvPr>
          <p:cNvSpPr/>
          <p:nvPr/>
        </p:nvSpPr>
        <p:spPr>
          <a:xfrm>
            <a:off x="11272996" y="6096000"/>
            <a:ext cx="530543"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941570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254BD02-F991-42D7-B888-715D3760C5D5}"/>
              </a:ext>
            </a:extLst>
          </p:cNvPr>
          <p:cNvSpPr/>
          <p:nvPr/>
        </p:nvSpPr>
        <p:spPr>
          <a:xfrm>
            <a:off x="836612" y="533400"/>
            <a:ext cx="10820400" cy="5909310"/>
          </a:xfrm>
          <a:prstGeom prst="rect">
            <a:avLst/>
          </a:prstGeom>
        </p:spPr>
        <p:txBody>
          <a:bodyPr wrap="square">
            <a:spAutoFit/>
          </a:bodyPr>
          <a:lstStyle/>
          <a:p>
            <a:r>
              <a:rPr lang="en-US" sz="5400" dirty="0">
                <a:latin typeface="Calibri" panose="020F0502020204030204" pitchFamily="34" charset="0"/>
                <a:ea typeface="Calibri" panose="020F0502020204030204" pitchFamily="34" charset="0"/>
                <a:cs typeface="Times New Roman" panose="02020603050405020304" pitchFamily="18" charset="0"/>
              </a:rPr>
              <a:t>A compliance check is a series of routines that students should pass through to demonstrate they are mentally and emotionally ready to return to class. The check should relate to the situation that caused the student difficulty. </a:t>
            </a:r>
            <a:endParaRPr lang="en-US" sz="5400" dirty="0"/>
          </a:p>
        </p:txBody>
      </p:sp>
      <p:sp>
        <p:nvSpPr>
          <p:cNvPr id="3" name="Star: 5 Points 2">
            <a:extLst>
              <a:ext uri="{FF2B5EF4-FFF2-40B4-BE49-F238E27FC236}">
                <a16:creationId xmlns:a16="http://schemas.microsoft.com/office/drawing/2014/main" id="{CD610053-2C63-4ACD-90FB-E548F3308E02}"/>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33084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C825C8B-8CDA-4E08-9AA3-82337937A46D}"/>
              </a:ext>
            </a:extLst>
          </p:cNvPr>
          <p:cNvSpPr/>
          <p:nvPr/>
        </p:nvSpPr>
        <p:spPr>
          <a:xfrm>
            <a:off x="989012" y="685801"/>
            <a:ext cx="10744200" cy="5898346"/>
          </a:xfrm>
          <a:prstGeom prst="rect">
            <a:avLst/>
          </a:prstGeom>
        </p:spPr>
        <p:txBody>
          <a:bodyPr wrap="square">
            <a:spAutoFit/>
          </a:bodyPr>
          <a:lstStyle/>
          <a:p>
            <a:pPr>
              <a:lnSpc>
                <a:spcPct val="115000"/>
              </a:lnSpc>
              <a:spcAft>
                <a:spcPts val="1000"/>
              </a:spcAft>
            </a:pPr>
            <a:endParaRPr lang="en-US" sz="54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r>
              <a:rPr lang="en-US" sz="5400" dirty="0">
                <a:latin typeface="Calibri" panose="020F0502020204030204" pitchFamily="34" charset="0"/>
                <a:ea typeface="Calibri" panose="020F0502020204030204" pitchFamily="34" charset="0"/>
                <a:cs typeface="Times New Roman" panose="02020603050405020304" pitchFamily="18" charset="0"/>
              </a:rPr>
              <a:t>When we push students back to class before they are ready, we undermine the effectiveness of the repair or improvement plan and set the student up for repeated failure.  </a:t>
            </a:r>
          </a:p>
        </p:txBody>
      </p:sp>
      <p:sp>
        <p:nvSpPr>
          <p:cNvPr id="3" name="Star: 5 Points 2">
            <a:extLst>
              <a:ext uri="{FF2B5EF4-FFF2-40B4-BE49-F238E27FC236}">
                <a16:creationId xmlns:a16="http://schemas.microsoft.com/office/drawing/2014/main" id="{544766B8-52A7-44EE-851E-5F94D16DB01B}"/>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48050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3D386AF-7B14-48D5-9DAA-6C7BA1A16F50}"/>
              </a:ext>
            </a:extLst>
          </p:cNvPr>
          <p:cNvSpPr>
            <a:spLocks noGrp="1"/>
          </p:cNvSpPr>
          <p:nvPr>
            <p:ph idx="1"/>
          </p:nvPr>
        </p:nvSpPr>
        <p:spPr>
          <a:xfrm>
            <a:off x="455612" y="2362200"/>
            <a:ext cx="11123772" cy="3916363"/>
          </a:xfrm>
        </p:spPr>
        <p:txBody>
          <a:bodyPr>
            <a:normAutofit fontScale="85000" lnSpcReduction="20000"/>
          </a:bodyPr>
          <a:lstStyle/>
          <a:p>
            <a:pPr marL="0" indent="0" algn="ctr">
              <a:buNone/>
            </a:pPr>
            <a:r>
              <a:rPr lang="en-US" sz="3900" dirty="0"/>
              <a:t>These are typical responses: </a:t>
            </a:r>
          </a:p>
          <a:p>
            <a:endParaRPr lang="en-US" sz="3900" dirty="0"/>
          </a:p>
          <a:p>
            <a:r>
              <a:rPr lang="en-US" sz="3900" dirty="0"/>
              <a:t>See! It does not work- the students reoffended</a:t>
            </a:r>
          </a:p>
          <a:p>
            <a:endParaRPr lang="en-US" sz="3900" dirty="0"/>
          </a:p>
          <a:p>
            <a:r>
              <a:rPr lang="en-US" sz="3900" dirty="0"/>
              <a:t>Who has time for this?  This takes too long</a:t>
            </a:r>
          </a:p>
          <a:p>
            <a:endParaRPr lang="en-US" sz="3900" dirty="0"/>
          </a:p>
          <a:p>
            <a:r>
              <a:rPr lang="en-US" sz="3900" dirty="0"/>
              <a:t>RA sends the message that anything goes and kids need tough love</a:t>
            </a:r>
          </a:p>
          <a:p>
            <a:endParaRPr lang="en-US" sz="3900" dirty="0"/>
          </a:p>
          <a:p>
            <a:endParaRPr lang="en-US" dirty="0"/>
          </a:p>
          <a:p>
            <a:endParaRPr lang="en-US" dirty="0"/>
          </a:p>
        </p:txBody>
      </p:sp>
      <p:sp>
        <p:nvSpPr>
          <p:cNvPr id="3" name="Title 2">
            <a:extLst>
              <a:ext uri="{FF2B5EF4-FFF2-40B4-BE49-F238E27FC236}">
                <a16:creationId xmlns:a16="http://schemas.microsoft.com/office/drawing/2014/main" id="{FB227B67-AD4B-440B-B03F-8401778068B3}"/>
              </a:ext>
            </a:extLst>
          </p:cNvPr>
          <p:cNvSpPr>
            <a:spLocks noGrp="1"/>
          </p:cNvSpPr>
          <p:nvPr>
            <p:ph type="title"/>
          </p:nvPr>
        </p:nvSpPr>
        <p:spPr/>
        <p:txBody>
          <a:bodyPr/>
          <a:lstStyle/>
          <a:p>
            <a:r>
              <a:rPr lang="en-US" dirty="0"/>
              <a:t>So What Could Go Wrong?</a:t>
            </a:r>
          </a:p>
        </p:txBody>
      </p:sp>
    </p:spTree>
    <p:extLst>
      <p:ext uri="{BB962C8B-B14F-4D97-AF65-F5344CB8AC3E}">
        <p14:creationId xmlns:p14="http://schemas.microsoft.com/office/powerpoint/2010/main" val="4197113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1000"/>
                                        <p:tgtEl>
                                          <p:spTgt spid="2">
                                            <p:txEl>
                                              <p:pRg st="2" end="2"/>
                                            </p:txEl>
                                          </p:spTgt>
                                        </p:tgtEl>
                                      </p:cBhvr>
                                    </p:animEffect>
                                    <p:anim calcmode="lin" valueType="num">
                                      <p:cBhvr>
                                        <p:cTn id="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4" end="4"/>
                                            </p:txEl>
                                          </p:spTgt>
                                        </p:tgtEl>
                                        <p:attrNameLst>
                                          <p:attrName>style.visibility</p:attrName>
                                        </p:attrNameLst>
                                      </p:cBhvr>
                                      <p:to>
                                        <p:strVal val="visible"/>
                                      </p:to>
                                    </p:set>
                                    <p:animEffect transition="in" filter="fade">
                                      <p:cBhvr>
                                        <p:cTn id="14" dur="1000"/>
                                        <p:tgtEl>
                                          <p:spTgt spid="2">
                                            <p:txEl>
                                              <p:pRg st="4" end="4"/>
                                            </p:txEl>
                                          </p:spTgt>
                                        </p:tgtEl>
                                      </p:cBhvr>
                                    </p:animEffect>
                                    <p:anim calcmode="lin" valueType="num">
                                      <p:cBhvr>
                                        <p:cTn id="15"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6" end="6"/>
                                            </p:txEl>
                                          </p:spTgt>
                                        </p:tgtEl>
                                        <p:attrNameLst>
                                          <p:attrName>style.visibility</p:attrName>
                                        </p:attrNameLst>
                                      </p:cBhvr>
                                      <p:to>
                                        <p:strVal val="visible"/>
                                      </p:to>
                                    </p:set>
                                    <p:animEffect transition="in" filter="fade">
                                      <p:cBhvr>
                                        <p:cTn id="21" dur="1000"/>
                                        <p:tgtEl>
                                          <p:spTgt spid="2">
                                            <p:txEl>
                                              <p:pRg st="6" end="6"/>
                                            </p:txEl>
                                          </p:spTgt>
                                        </p:tgtEl>
                                      </p:cBhvr>
                                    </p:animEffect>
                                    <p:anim calcmode="lin" valueType="num">
                                      <p:cBhvr>
                                        <p:cTn id="22"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DEC55B-D7FE-48AA-BE38-A9FD06028630}"/>
              </a:ext>
            </a:extLst>
          </p:cNvPr>
          <p:cNvSpPr>
            <a:spLocks noGrp="1"/>
          </p:cNvSpPr>
          <p:nvPr>
            <p:ph idx="1"/>
          </p:nvPr>
        </p:nvSpPr>
        <p:spPr>
          <a:xfrm>
            <a:off x="684212" y="2209800"/>
            <a:ext cx="10895171" cy="3450696"/>
          </a:xfrm>
        </p:spPr>
        <p:txBody>
          <a:bodyPr>
            <a:noAutofit/>
          </a:bodyPr>
          <a:lstStyle/>
          <a:p>
            <a:r>
              <a:rPr lang="en-US" sz="3600" dirty="0"/>
              <a:t>School response viewed as weak by some parents and staff</a:t>
            </a:r>
          </a:p>
          <a:p>
            <a:endParaRPr lang="en-US" sz="3600" dirty="0"/>
          </a:p>
          <a:p>
            <a:r>
              <a:rPr lang="en-US" sz="3600" dirty="0"/>
              <a:t>School safety questioned by some staff</a:t>
            </a:r>
          </a:p>
          <a:p>
            <a:pPr marL="0" indent="0">
              <a:buNone/>
            </a:pPr>
            <a:endParaRPr lang="en-US" sz="3600" dirty="0"/>
          </a:p>
          <a:p>
            <a:r>
              <a:rPr lang="en-US" sz="3600" dirty="0"/>
              <a:t>Some yearn for easier to implement quick fixes: “suspend them”</a:t>
            </a:r>
          </a:p>
          <a:p>
            <a:endParaRPr lang="en-US" sz="3600" dirty="0"/>
          </a:p>
          <a:p>
            <a:r>
              <a:rPr lang="en-US" sz="3600" dirty="0"/>
              <a:t>“This doesn’t prepare them for the real world”</a:t>
            </a:r>
          </a:p>
        </p:txBody>
      </p:sp>
      <p:sp>
        <p:nvSpPr>
          <p:cNvPr id="3" name="Title 2">
            <a:extLst>
              <a:ext uri="{FF2B5EF4-FFF2-40B4-BE49-F238E27FC236}">
                <a16:creationId xmlns:a16="http://schemas.microsoft.com/office/drawing/2014/main" id="{526086F9-13BE-4A6B-8736-AD7A2D9DEC6B}"/>
              </a:ext>
            </a:extLst>
          </p:cNvPr>
          <p:cNvSpPr>
            <a:spLocks noGrp="1"/>
          </p:cNvSpPr>
          <p:nvPr>
            <p:ph type="title"/>
          </p:nvPr>
        </p:nvSpPr>
        <p:spPr/>
        <p:txBody>
          <a:bodyPr>
            <a:normAutofit/>
          </a:bodyPr>
          <a:lstStyle/>
          <a:p>
            <a:r>
              <a:rPr lang="en-US" sz="6000" dirty="0"/>
              <a:t>And…</a:t>
            </a:r>
          </a:p>
        </p:txBody>
      </p:sp>
    </p:spTree>
    <p:extLst>
      <p:ext uri="{BB962C8B-B14F-4D97-AF65-F5344CB8AC3E}">
        <p14:creationId xmlns:p14="http://schemas.microsoft.com/office/powerpoint/2010/main" val="298196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xEl>
                                              <p:pRg st="2" end="2"/>
                                            </p:txEl>
                                          </p:spTgt>
                                        </p:tgtEl>
                                        <p:attrNameLst>
                                          <p:attrName>style.visibility</p:attrName>
                                        </p:attrNameLst>
                                      </p:cBhvr>
                                      <p:to>
                                        <p:strVal val="visible"/>
                                      </p:to>
                                    </p:set>
                                    <p:animEffect transition="in" filter="fade">
                                      <p:cBhvr>
                                        <p:cTn id="14" dur="1000"/>
                                        <p:tgtEl>
                                          <p:spTgt spid="2">
                                            <p:txEl>
                                              <p:pRg st="2" end="2"/>
                                            </p:txEl>
                                          </p:spTgt>
                                        </p:tgtEl>
                                      </p:cBhvr>
                                    </p:animEffect>
                                    <p:anim calcmode="lin" valueType="num">
                                      <p:cBhvr>
                                        <p:cTn id="15"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1000"/>
                                        <p:tgtEl>
                                          <p:spTgt spid="2">
                                            <p:txEl>
                                              <p:pRg st="4" end="4"/>
                                            </p:txEl>
                                          </p:spTgt>
                                        </p:tgtEl>
                                      </p:cBhvr>
                                    </p:animEffect>
                                    <p:anim calcmode="lin" valueType="num">
                                      <p:cBhvr>
                                        <p:cTn id="22"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fade">
                                      <p:cBhvr>
                                        <p:cTn id="28" dur="1000"/>
                                        <p:tgtEl>
                                          <p:spTgt spid="2">
                                            <p:txEl>
                                              <p:pRg st="6" end="6"/>
                                            </p:txEl>
                                          </p:spTgt>
                                        </p:tgtEl>
                                      </p:cBhvr>
                                    </p:animEffect>
                                    <p:anim calcmode="lin" valueType="num">
                                      <p:cBhvr>
                                        <p:cTn id="2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D13BC9A-94E4-475F-A6BF-0E4C92173BE6}"/>
              </a:ext>
            </a:extLst>
          </p:cNvPr>
          <p:cNvSpPr>
            <a:spLocks noGrp="1"/>
          </p:cNvSpPr>
          <p:nvPr>
            <p:ph idx="1"/>
          </p:nvPr>
        </p:nvSpPr>
        <p:spPr>
          <a:xfrm>
            <a:off x="1065212" y="1828800"/>
            <a:ext cx="9875205" cy="4419600"/>
          </a:xfrm>
        </p:spPr>
        <p:txBody>
          <a:bodyPr>
            <a:normAutofit/>
          </a:bodyPr>
          <a:lstStyle/>
          <a:p>
            <a:r>
              <a:rPr lang="en-US" sz="3200" dirty="0"/>
              <a:t>Not Effortless</a:t>
            </a:r>
          </a:p>
          <a:p>
            <a:r>
              <a:rPr lang="en-US" sz="3200" dirty="0"/>
              <a:t>It is not a natural response for traditional thinkers</a:t>
            </a:r>
          </a:p>
          <a:p>
            <a:r>
              <a:rPr lang="en-US" sz="3200" dirty="0"/>
              <a:t>It will not produce immediate change in behaviors (Foundation Needed)</a:t>
            </a:r>
          </a:p>
          <a:p>
            <a:r>
              <a:rPr lang="en-US" sz="3200" dirty="0"/>
              <a:t>Not for the faint of heart</a:t>
            </a:r>
          </a:p>
          <a:p>
            <a:r>
              <a:rPr lang="en-US" sz="3200" dirty="0"/>
              <a:t>Praised/Glorified and Condemned/Ridiculed at the same time</a:t>
            </a:r>
          </a:p>
          <a:p>
            <a:endParaRPr lang="en-US" sz="3200" dirty="0"/>
          </a:p>
          <a:p>
            <a:endParaRPr lang="en-US" dirty="0"/>
          </a:p>
          <a:p>
            <a:endParaRPr lang="en-US" dirty="0"/>
          </a:p>
          <a:p>
            <a:pPr marL="0" indent="0">
              <a:buNone/>
            </a:pPr>
            <a:endParaRPr lang="en-US" dirty="0"/>
          </a:p>
          <a:p>
            <a:endParaRPr lang="en-US" dirty="0"/>
          </a:p>
          <a:p>
            <a:pPr marL="0" indent="0">
              <a:buNone/>
            </a:pPr>
            <a:endParaRPr lang="en-US" dirty="0"/>
          </a:p>
          <a:p>
            <a:pPr marL="0" indent="0">
              <a:buNone/>
            </a:pPr>
            <a:endParaRPr lang="en-US" dirty="0"/>
          </a:p>
          <a:p>
            <a:pPr marL="0" indent="0">
              <a:buNone/>
            </a:pPr>
            <a:endParaRPr lang="en-US" dirty="0"/>
          </a:p>
          <a:p>
            <a:endParaRPr lang="en-US" dirty="0"/>
          </a:p>
          <a:p>
            <a:pPr marL="0" indent="0">
              <a:buNone/>
            </a:pPr>
            <a:endParaRPr lang="en-US" dirty="0"/>
          </a:p>
        </p:txBody>
      </p:sp>
      <p:sp>
        <p:nvSpPr>
          <p:cNvPr id="3" name="Title 2">
            <a:extLst>
              <a:ext uri="{FF2B5EF4-FFF2-40B4-BE49-F238E27FC236}">
                <a16:creationId xmlns:a16="http://schemas.microsoft.com/office/drawing/2014/main" id="{A7E3C443-160D-415D-B32E-4B5505FF23DC}"/>
              </a:ext>
            </a:extLst>
          </p:cNvPr>
          <p:cNvSpPr>
            <a:spLocks noGrp="1"/>
          </p:cNvSpPr>
          <p:nvPr>
            <p:ph type="title"/>
          </p:nvPr>
        </p:nvSpPr>
        <p:spPr/>
        <p:txBody>
          <a:bodyPr>
            <a:normAutofit/>
          </a:bodyPr>
          <a:lstStyle/>
          <a:p>
            <a:r>
              <a:rPr lang="en-US" sz="6000" dirty="0"/>
              <a:t>Lessons Learned</a:t>
            </a:r>
          </a:p>
        </p:txBody>
      </p:sp>
      <p:sp>
        <p:nvSpPr>
          <p:cNvPr id="4" name="Oval 3">
            <a:extLst>
              <a:ext uri="{FF2B5EF4-FFF2-40B4-BE49-F238E27FC236}">
                <a16:creationId xmlns:a16="http://schemas.microsoft.com/office/drawing/2014/main" id="{F3B5BB23-48FD-467C-A95A-27079F3E5EEA}"/>
              </a:ext>
            </a:extLst>
          </p:cNvPr>
          <p:cNvSpPr/>
          <p:nvPr/>
        </p:nvSpPr>
        <p:spPr>
          <a:xfrm>
            <a:off x="11272996" y="6096000"/>
            <a:ext cx="530543"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2450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3071A-7DFD-415A-8752-DE83EB0F0D4E}"/>
              </a:ext>
            </a:extLst>
          </p:cNvPr>
          <p:cNvSpPr>
            <a:spLocks noGrp="1"/>
          </p:cNvSpPr>
          <p:nvPr>
            <p:ph type="ctrTitle"/>
          </p:nvPr>
        </p:nvSpPr>
        <p:spPr>
          <a:xfrm>
            <a:off x="531812" y="76200"/>
            <a:ext cx="10360501" cy="1551508"/>
          </a:xfrm>
        </p:spPr>
        <p:txBody>
          <a:bodyPr>
            <a:normAutofit/>
          </a:bodyPr>
          <a:lstStyle/>
          <a:p>
            <a:r>
              <a:rPr lang="en-US" sz="6600" dirty="0"/>
              <a:t>Challenge:</a:t>
            </a:r>
          </a:p>
        </p:txBody>
      </p:sp>
      <p:sp>
        <p:nvSpPr>
          <p:cNvPr id="3" name="Subtitle 2">
            <a:extLst>
              <a:ext uri="{FF2B5EF4-FFF2-40B4-BE49-F238E27FC236}">
                <a16:creationId xmlns:a16="http://schemas.microsoft.com/office/drawing/2014/main" id="{01F1A41C-6552-4E4B-BD9E-BC25DFB4A3CA}"/>
              </a:ext>
            </a:extLst>
          </p:cNvPr>
          <p:cNvSpPr>
            <a:spLocks noGrp="1"/>
          </p:cNvSpPr>
          <p:nvPr>
            <p:ph type="subTitle" idx="1"/>
          </p:nvPr>
        </p:nvSpPr>
        <p:spPr>
          <a:xfrm>
            <a:off x="760413" y="1905000"/>
            <a:ext cx="10131900" cy="2514600"/>
          </a:xfrm>
        </p:spPr>
        <p:txBody>
          <a:bodyPr>
            <a:noAutofit/>
          </a:bodyPr>
          <a:lstStyle/>
          <a:p>
            <a:pPr marL="571500" indent="-571500">
              <a:buFont typeface="Wingdings" panose="05000000000000000000" pitchFamily="2" charset="2"/>
              <a:buChar char="§"/>
            </a:pPr>
            <a:r>
              <a:rPr lang="en-US" sz="3600" dirty="0"/>
              <a:t>Is everyone capable of using the Toolkit (TT)</a:t>
            </a:r>
          </a:p>
          <a:p>
            <a:pPr marL="571500" indent="-571500">
              <a:buFont typeface="Wingdings" panose="05000000000000000000" pitchFamily="2" charset="2"/>
              <a:buChar char="§"/>
            </a:pPr>
            <a:endParaRPr lang="en-US" sz="3600" dirty="0"/>
          </a:p>
          <a:p>
            <a:r>
              <a:rPr lang="en-US" sz="3600" dirty="0"/>
              <a:t>	What we have learned (Our Story)</a:t>
            </a:r>
          </a:p>
          <a:p>
            <a:pPr marL="571500" indent="-571500">
              <a:buFont typeface="Wingdings" panose="05000000000000000000" pitchFamily="2" charset="2"/>
              <a:buChar char="§"/>
            </a:pPr>
            <a:endParaRPr lang="en-US" sz="3600" dirty="0"/>
          </a:p>
          <a:p>
            <a:endParaRPr lang="en-US" sz="3600" dirty="0"/>
          </a:p>
        </p:txBody>
      </p:sp>
      <p:sp>
        <p:nvSpPr>
          <p:cNvPr id="4" name="Oval 3">
            <a:extLst>
              <a:ext uri="{FF2B5EF4-FFF2-40B4-BE49-F238E27FC236}">
                <a16:creationId xmlns:a16="http://schemas.microsoft.com/office/drawing/2014/main" id="{5A74893F-23BB-457D-A7F5-1752C35B7FA1}"/>
              </a:ext>
            </a:extLst>
          </p:cNvPr>
          <p:cNvSpPr/>
          <p:nvPr/>
        </p:nvSpPr>
        <p:spPr>
          <a:xfrm>
            <a:off x="11272996" y="6096000"/>
            <a:ext cx="530543"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8094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79758A9-5F39-46C5-B24E-ECCB9ED54791}"/>
              </a:ext>
            </a:extLst>
          </p:cNvPr>
          <p:cNvSpPr/>
          <p:nvPr/>
        </p:nvSpPr>
        <p:spPr>
          <a:xfrm>
            <a:off x="989012" y="1219200"/>
            <a:ext cx="10515600" cy="5262979"/>
          </a:xfrm>
          <a:prstGeom prst="rect">
            <a:avLst/>
          </a:prstGeom>
        </p:spPr>
        <p:txBody>
          <a:bodyPr wrap="square">
            <a:spAutoFit/>
          </a:bodyPr>
          <a:lstStyle/>
          <a:p>
            <a:pPr algn="ctr"/>
            <a:r>
              <a:rPr lang="en-US" sz="4800" b="1" dirty="0">
                <a:solidFill>
                  <a:schemeClr val="tx2"/>
                </a:solidFill>
              </a:rPr>
              <a:t>If not us, then who? </a:t>
            </a:r>
          </a:p>
          <a:p>
            <a:pPr algn="ctr"/>
            <a:r>
              <a:rPr lang="en-US" sz="4800" b="1" dirty="0">
                <a:solidFill>
                  <a:srgbClr val="00B050"/>
                </a:solidFill>
              </a:rPr>
              <a:t>Let’s attempt to break the school to prison pipeline in the most incarcerated nation on the planet. </a:t>
            </a:r>
          </a:p>
          <a:p>
            <a:pPr algn="ctr"/>
            <a:r>
              <a:rPr lang="en-US" sz="4800" b="1" dirty="0">
                <a:solidFill>
                  <a:srgbClr val="00B050"/>
                </a:solidFill>
              </a:rPr>
              <a:t>This could be a big win for all of us. </a:t>
            </a:r>
            <a:endParaRPr lang="en-US" sz="4800" dirty="0">
              <a:solidFill>
                <a:srgbClr val="00B050"/>
              </a:solidFill>
            </a:endParaRPr>
          </a:p>
          <a:p>
            <a:pPr algn="ctr"/>
            <a:r>
              <a:rPr lang="en-US" sz="4800" dirty="0">
                <a:solidFill>
                  <a:schemeClr val="tx2"/>
                </a:solidFill>
              </a:rPr>
              <a:t>Today Is the Day We All Can Make It Happen! </a:t>
            </a:r>
            <a:endParaRPr lang="en-US" sz="4800" dirty="0">
              <a:solidFill>
                <a:srgbClr val="FF0000"/>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3" name="Star: 5 Points 2">
            <a:extLst>
              <a:ext uri="{FF2B5EF4-FFF2-40B4-BE49-F238E27FC236}">
                <a16:creationId xmlns:a16="http://schemas.microsoft.com/office/drawing/2014/main" id="{599397AD-FE65-4282-9EA2-153701292B40}"/>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7910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5212" y="1143000"/>
            <a:ext cx="9751060" cy="635000"/>
          </a:xfrm>
        </p:spPr>
        <p:txBody>
          <a:bodyPr>
            <a:normAutofit fontScale="90000"/>
          </a:bodyPr>
          <a:lstStyle/>
          <a:p>
            <a:br>
              <a:rPr lang="en-US" dirty="0"/>
            </a:br>
            <a:br>
              <a:rPr lang="en-US" dirty="0"/>
            </a:br>
            <a:br>
              <a:rPr lang="en-US" dirty="0"/>
            </a:br>
            <a:r>
              <a:rPr lang="en-US" sz="6700" dirty="0"/>
              <a:t>The Why! Who We Are</a:t>
            </a:r>
            <a:br>
              <a:rPr lang="en-US" sz="6700" dirty="0"/>
            </a:br>
            <a:br>
              <a:rPr lang="en-US" sz="6700" dirty="0"/>
            </a:br>
            <a:r>
              <a:rPr lang="en-US" sz="4000" dirty="0">
                <a:solidFill>
                  <a:schemeClr val="tx1"/>
                </a:solidFill>
              </a:rPr>
              <a:t>-Before we introduce ourselves lets find out a little more about who is in this room.</a:t>
            </a:r>
            <a:br>
              <a:rPr lang="en-US" sz="4000" dirty="0">
                <a:solidFill>
                  <a:schemeClr val="tx1"/>
                </a:solidFill>
              </a:rPr>
            </a:br>
            <a:br>
              <a:rPr lang="en-US" sz="4000" dirty="0">
                <a:solidFill>
                  <a:schemeClr val="tx1"/>
                </a:solidFill>
              </a:rPr>
            </a:br>
            <a:r>
              <a:rPr lang="en-US" sz="4000" dirty="0">
                <a:solidFill>
                  <a:schemeClr val="tx1"/>
                </a:solidFill>
              </a:rPr>
              <a:t>-Introduce ourselves </a:t>
            </a:r>
            <a:endParaRPr lang="en-US" sz="6700" dirty="0"/>
          </a:p>
        </p:txBody>
      </p:sp>
      <p:sp>
        <p:nvSpPr>
          <p:cNvPr id="5" name="Oval 4">
            <a:extLst>
              <a:ext uri="{FF2B5EF4-FFF2-40B4-BE49-F238E27FC236}">
                <a16:creationId xmlns:a16="http://schemas.microsoft.com/office/drawing/2014/main" id="{DC97D426-0DBF-4DCD-BD43-A4DDB5493472}"/>
              </a:ext>
            </a:extLst>
          </p:cNvPr>
          <p:cNvSpPr/>
          <p:nvPr/>
        </p:nvSpPr>
        <p:spPr>
          <a:xfrm>
            <a:off x="11272996" y="6096000"/>
            <a:ext cx="530543" cy="457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12105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4ABB9C-7203-4CE7-B07A-77DD2B3EFC06}"/>
              </a:ext>
            </a:extLst>
          </p:cNvPr>
          <p:cNvSpPr>
            <a:spLocks noGrp="1"/>
          </p:cNvSpPr>
          <p:nvPr>
            <p:ph type="body" sz="half" idx="2"/>
          </p:nvPr>
        </p:nvSpPr>
        <p:spPr>
          <a:xfrm>
            <a:off x="303212" y="3538728"/>
            <a:ext cx="5384906" cy="3090671"/>
          </a:xfrm>
        </p:spPr>
        <p:txBody>
          <a:bodyPr>
            <a:normAutofit fontScale="55000" lnSpcReduction="20000"/>
          </a:bodyPr>
          <a:lstStyle/>
          <a:p>
            <a:endParaRPr lang="en-US" dirty="0"/>
          </a:p>
          <a:p>
            <a:r>
              <a:rPr lang="en-US" sz="4000" dirty="0"/>
              <a:t>Contact: </a:t>
            </a:r>
          </a:p>
          <a:p>
            <a:r>
              <a:rPr lang="en-US" sz="4000" dirty="0"/>
              <a:t>Sue Jamback, Executive Director</a:t>
            </a:r>
          </a:p>
          <a:p>
            <a:endParaRPr lang="en-US" sz="4000" dirty="0"/>
          </a:p>
          <a:p>
            <a:r>
              <a:rPr lang="en-US" sz="4000" dirty="0">
                <a:hlinkClick r:id="rId4"/>
              </a:rPr>
              <a:t>sue.jamback@restorativeus.com</a:t>
            </a:r>
            <a:endParaRPr lang="en-US" sz="4000" dirty="0"/>
          </a:p>
          <a:p>
            <a:endParaRPr lang="en-US" sz="4000" dirty="0"/>
          </a:p>
          <a:p>
            <a:r>
              <a:rPr lang="en-US" sz="4000" dirty="0">
                <a:hlinkClick r:id="rId5"/>
              </a:rPr>
              <a:t>www.RestorativeUS.com</a:t>
            </a:r>
            <a:endParaRPr lang="en-US" sz="4000" dirty="0"/>
          </a:p>
          <a:p>
            <a:endParaRPr lang="en-US" sz="4000" dirty="0"/>
          </a:p>
          <a:p>
            <a:r>
              <a:rPr lang="en-US" sz="4000" dirty="0"/>
              <a:t>813 530 2826</a:t>
            </a:r>
          </a:p>
          <a:p>
            <a:endParaRPr lang="en-US" dirty="0"/>
          </a:p>
        </p:txBody>
      </p:sp>
      <p:sp>
        <p:nvSpPr>
          <p:cNvPr id="3" name="Title 2">
            <a:extLst>
              <a:ext uri="{FF2B5EF4-FFF2-40B4-BE49-F238E27FC236}">
                <a16:creationId xmlns:a16="http://schemas.microsoft.com/office/drawing/2014/main" id="{F3C89ABE-40EB-4926-840B-CBD213603A7C}"/>
              </a:ext>
            </a:extLst>
          </p:cNvPr>
          <p:cNvSpPr>
            <a:spLocks noGrp="1"/>
          </p:cNvSpPr>
          <p:nvPr>
            <p:ph type="title"/>
          </p:nvPr>
        </p:nvSpPr>
        <p:spPr/>
        <p:txBody>
          <a:bodyPr/>
          <a:lstStyle/>
          <a:p>
            <a:r>
              <a:rPr lang="en-US" dirty="0"/>
              <a:t>For More Restorative Tools</a:t>
            </a:r>
          </a:p>
        </p:txBody>
      </p:sp>
      <p:sp>
        <p:nvSpPr>
          <p:cNvPr id="4" name="Content Placeholder 3">
            <a:extLst>
              <a:ext uri="{FF2B5EF4-FFF2-40B4-BE49-F238E27FC236}">
                <a16:creationId xmlns:a16="http://schemas.microsoft.com/office/drawing/2014/main" id="{C211AECD-1B1E-42A8-AC0F-10A93C2FC0F8}"/>
              </a:ext>
            </a:extLst>
          </p:cNvPr>
          <p:cNvSpPr>
            <a:spLocks noGrp="1"/>
          </p:cNvSpPr>
          <p:nvPr>
            <p:ph idx="1"/>
          </p:nvPr>
        </p:nvSpPr>
        <p:spPr/>
        <p:txBody>
          <a:bodyPr/>
          <a:lstStyle/>
          <a:p>
            <a:r>
              <a:rPr lang="en-US" i="1" dirty="0"/>
              <a:t>“A restorative approach is based on evidence from zero tolerance, high suspension and expulsion rates, and low academic achievement –that how we proact and react to social issues needs to change and change now.”</a:t>
            </a:r>
          </a:p>
          <a:p>
            <a:endParaRPr lang="en-US" dirty="0"/>
          </a:p>
          <a:p>
            <a:r>
              <a:rPr lang="en-US" i="1" dirty="0"/>
              <a:t>Sue </a:t>
            </a:r>
            <a:r>
              <a:rPr lang="en-US" i="1" dirty="0" err="1"/>
              <a:t>Jamback</a:t>
            </a:r>
            <a:endParaRPr lang="en-US" i="1" dirty="0"/>
          </a:p>
          <a:p>
            <a:endParaRPr lang="en-US" i="1" dirty="0"/>
          </a:p>
          <a:p>
            <a:endParaRPr lang="en-US" dirty="0"/>
          </a:p>
          <a:p>
            <a:endParaRPr lang="en-US" dirty="0"/>
          </a:p>
        </p:txBody>
      </p:sp>
      <p:pic>
        <p:nvPicPr>
          <p:cNvPr id="5" name="The Circle Game">
            <a:hlinkClick r:id="" action="ppaction://media"/>
            <a:extLst>
              <a:ext uri="{FF2B5EF4-FFF2-40B4-BE49-F238E27FC236}">
                <a16:creationId xmlns:a16="http://schemas.microsoft.com/office/drawing/2014/main" id="{BB93E8E1-7797-4194-8024-A20337FB8B6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6012" y="5638800"/>
            <a:ext cx="609600" cy="609600"/>
          </a:xfrm>
          <a:prstGeom prst="rect">
            <a:avLst/>
          </a:prstGeom>
        </p:spPr>
      </p:pic>
    </p:spTree>
    <p:extLst>
      <p:ext uri="{BB962C8B-B14F-4D97-AF65-F5344CB8AC3E}">
        <p14:creationId xmlns:p14="http://schemas.microsoft.com/office/powerpoint/2010/main" val="238623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406" fill="hold"/>
                                        <p:tgtEl>
                                          <p:spTgt spid="5"/>
                                        </p:tgtEl>
                                      </p:cBhvr>
                                    </p:cmd>
                                  </p:childTnLst>
                                </p:cTn>
                              </p:par>
                            </p:childTnLst>
                          </p:cTn>
                        </p:par>
                      </p:childTnLst>
                    </p:cTn>
                  </p:par>
                </p:childTnLst>
              </p:cTn>
              <p:nextCondLst>
                <p:cond evt="onClick" delay="0">
                  <p:tgtEl>
                    <p:spTgt spid="5"/>
                  </p:tgtEl>
                </p:cond>
              </p:nextCondLst>
            </p:seq>
            <p:audio>
              <p:cMediaNode vol="10000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B8478A9-1563-41DF-8BCF-740B4AD412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4412" y="781050"/>
            <a:ext cx="7620000" cy="5295900"/>
          </a:xfrm>
          <a:prstGeom prst="rect">
            <a:avLst/>
          </a:prstGeom>
        </p:spPr>
      </p:pic>
    </p:spTree>
    <p:extLst>
      <p:ext uri="{BB962C8B-B14F-4D97-AF65-F5344CB8AC3E}">
        <p14:creationId xmlns:p14="http://schemas.microsoft.com/office/powerpoint/2010/main" val="21284266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0CB7109-FDC2-470E-8D84-D04648477C6F}"/>
              </a:ext>
            </a:extLst>
          </p:cNvPr>
          <p:cNvSpPr txBox="1"/>
          <p:nvPr/>
        </p:nvSpPr>
        <p:spPr>
          <a:xfrm>
            <a:off x="1217612" y="1066800"/>
            <a:ext cx="10134600" cy="6001643"/>
          </a:xfrm>
          <a:prstGeom prst="rect">
            <a:avLst/>
          </a:prstGeom>
          <a:noFill/>
        </p:spPr>
        <p:txBody>
          <a:bodyPr wrap="square" rtlCol="0">
            <a:spAutoFit/>
          </a:bodyPr>
          <a:lstStyle/>
          <a:p>
            <a:r>
              <a:rPr lang="en-US" sz="4800" dirty="0"/>
              <a:t>Fact</a:t>
            </a:r>
            <a:r>
              <a:rPr lang="en-US" sz="4800" i="1" dirty="0"/>
              <a:t>: </a:t>
            </a:r>
          </a:p>
          <a:p>
            <a:r>
              <a:rPr lang="en-US" sz="4800" i="1" dirty="0"/>
              <a:t>Thousands of students, regardless of individual,  familial, or community strength or circumstance, have been expected to respond appropriately to all types of societal challenges.  And then were excluded and under-served when they did not.</a:t>
            </a:r>
            <a:endParaRPr lang="en-US" sz="4800" dirty="0"/>
          </a:p>
        </p:txBody>
      </p:sp>
    </p:spTree>
    <p:extLst>
      <p:ext uri="{BB962C8B-B14F-4D97-AF65-F5344CB8AC3E}">
        <p14:creationId xmlns:p14="http://schemas.microsoft.com/office/powerpoint/2010/main" val="3829569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311EE-DE5F-45F7-AA4D-51F3056BB391}"/>
              </a:ext>
            </a:extLst>
          </p:cNvPr>
          <p:cNvSpPr>
            <a:spLocks noGrp="1"/>
          </p:cNvSpPr>
          <p:nvPr>
            <p:ph type="title"/>
          </p:nvPr>
        </p:nvSpPr>
        <p:spPr/>
        <p:txBody>
          <a:bodyPr/>
          <a:lstStyle/>
          <a:p>
            <a:r>
              <a:rPr lang="en-US" sz="4800" dirty="0">
                <a:solidFill>
                  <a:srgbClr val="002060"/>
                </a:solidFill>
              </a:rPr>
              <a:t>Restorative Toolkit</a:t>
            </a:r>
            <a:br>
              <a:rPr lang="en-US" dirty="0">
                <a:solidFill>
                  <a:srgbClr val="002060"/>
                </a:solidFill>
              </a:rPr>
            </a:br>
            <a:endParaRPr lang="en-US" dirty="0"/>
          </a:p>
        </p:txBody>
      </p:sp>
      <p:sp>
        <p:nvSpPr>
          <p:cNvPr id="3" name="Text Placeholder 2">
            <a:extLst>
              <a:ext uri="{FF2B5EF4-FFF2-40B4-BE49-F238E27FC236}">
                <a16:creationId xmlns:a16="http://schemas.microsoft.com/office/drawing/2014/main" id="{70AB97BD-6193-457E-BE05-991DD8EE0E32}"/>
              </a:ext>
            </a:extLst>
          </p:cNvPr>
          <p:cNvSpPr>
            <a:spLocks noGrp="1"/>
          </p:cNvSpPr>
          <p:nvPr>
            <p:ph type="body" sz="half" idx="2"/>
          </p:nvPr>
        </p:nvSpPr>
        <p:spPr>
          <a:xfrm>
            <a:off x="6497182" y="2785533"/>
            <a:ext cx="5082202" cy="3462867"/>
          </a:xfrm>
        </p:spPr>
        <p:txBody>
          <a:bodyPr>
            <a:noAutofit/>
          </a:bodyPr>
          <a:lstStyle/>
          <a:p>
            <a:r>
              <a:rPr lang="en-US" sz="3600" dirty="0">
                <a:solidFill>
                  <a:schemeClr val="accent3">
                    <a:lumMod val="50000"/>
                  </a:schemeClr>
                </a:solidFill>
              </a:rPr>
              <a:t>20-Minute Workout</a:t>
            </a:r>
          </a:p>
          <a:p>
            <a:endParaRPr lang="en-US" sz="3600" dirty="0">
              <a:solidFill>
                <a:schemeClr val="accent3">
                  <a:lumMod val="50000"/>
                </a:schemeClr>
              </a:solidFill>
            </a:endParaRPr>
          </a:p>
          <a:p>
            <a:r>
              <a:rPr lang="en-US" sz="3600" dirty="0">
                <a:solidFill>
                  <a:schemeClr val="accent3">
                    <a:lumMod val="50000"/>
                  </a:schemeClr>
                </a:solidFill>
              </a:rPr>
              <a:t>Peace Path</a:t>
            </a:r>
          </a:p>
          <a:p>
            <a:endParaRPr lang="en-US" sz="3600" dirty="0">
              <a:solidFill>
                <a:schemeClr val="accent3">
                  <a:lumMod val="50000"/>
                </a:schemeClr>
              </a:solidFill>
            </a:endParaRPr>
          </a:p>
          <a:p>
            <a:r>
              <a:rPr lang="en-US" sz="3600" dirty="0">
                <a:solidFill>
                  <a:schemeClr val="accent3">
                    <a:lumMod val="50000"/>
                  </a:schemeClr>
                </a:solidFill>
              </a:rPr>
              <a:t>It’s About Time (NOT!)  </a:t>
            </a:r>
          </a:p>
        </p:txBody>
      </p:sp>
      <p:pic>
        <p:nvPicPr>
          <p:cNvPr id="6" name="Picture Placeholder 5">
            <a:extLst>
              <a:ext uri="{FF2B5EF4-FFF2-40B4-BE49-F238E27FC236}">
                <a16:creationId xmlns:a16="http://schemas.microsoft.com/office/drawing/2014/main" id="{6AD1FB76-E46F-4097-9EBF-5F23AF9E915A}"/>
              </a:ext>
            </a:extLst>
          </p:cNvPr>
          <p:cNvPicPr>
            <a:picLocks noGrp="1" noChangeAspect="1"/>
          </p:cNvPicPr>
          <p:nvPr>
            <p:ph type="pic"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9222" b="19222"/>
          <a:stretch>
            <a:fillRect/>
          </a:stretch>
        </p:blipFill>
        <p:spPr>
          <a:xfrm>
            <a:off x="1117600" y="1371600"/>
            <a:ext cx="4752975" cy="2925763"/>
          </a:xfrm>
        </p:spPr>
      </p:pic>
      <p:sp>
        <p:nvSpPr>
          <p:cNvPr id="7" name="TextBox 6">
            <a:extLst>
              <a:ext uri="{FF2B5EF4-FFF2-40B4-BE49-F238E27FC236}">
                <a16:creationId xmlns:a16="http://schemas.microsoft.com/office/drawing/2014/main" id="{8066F62B-B8BC-46A9-AD21-0B19BD249417}"/>
              </a:ext>
            </a:extLst>
          </p:cNvPr>
          <p:cNvSpPr txBox="1"/>
          <p:nvPr/>
        </p:nvSpPr>
        <p:spPr>
          <a:xfrm>
            <a:off x="1117600" y="4297363"/>
            <a:ext cx="4752975" cy="230832"/>
          </a:xfrm>
          <a:prstGeom prst="rect">
            <a:avLst/>
          </a:prstGeom>
          <a:noFill/>
        </p:spPr>
        <p:txBody>
          <a:bodyPr wrap="square" rtlCol="0">
            <a:spAutoFit/>
          </a:bodyPr>
          <a:lstStyle/>
          <a:p>
            <a:r>
              <a:rPr lang="en-US" sz="900" dirty="0">
                <a:hlinkClick r:id="rId3" tooltip="http://www.cambiandocreencias.com/herramientas-de-organizacion-en-gtd-01-introduccion/"/>
              </a:rPr>
              <a:t>This Photo</a:t>
            </a:r>
            <a:r>
              <a:rPr lang="en-US" sz="900" dirty="0"/>
              <a:t> by Unknown Author is licensed under </a:t>
            </a:r>
            <a:r>
              <a:rPr lang="en-US" sz="900" dirty="0">
                <a:hlinkClick r:id="rId4" tooltip="https://creativecommons.org/licenses/by-sa/4.0/"/>
              </a:rPr>
              <a:t>CC BY-SA</a:t>
            </a:r>
            <a:endParaRPr lang="en-US" sz="900" dirty="0"/>
          </a:p>
        </p:txBody>
      </p:sp>
      <p:sp>
        <p:nvSpPr>
          <p:cNvPr id="8" name="Star: 5 Points 7">
            <a:extLst>
              <a:ext uri="{FF2B5EF4-FFF2-40B4-BE49-F238E27FC236}">
                <a16:creationId xmlns:a16="http://schemas.microsoft.com/office/drawing/2014/main" id="{9920141C-1173-43FC-9AE6-F14D9C26E0C4}"/>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10812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8D04374-0509-45BC-9AE1-D63FFC14D29B}"/>
              </a:ext>
            </a:extLst>
          </p:cNvPr>
          <p:cNvSpPr txBox="1"/>
          <p:nvPr/>
        </p:nvSpPr>
        <p:spPr>
          <a:xfrm>
            <a:off x="454025" y="1447800"/>
            <a:ext cx="11734800" cy="4585871"/>
          </a:xfrm>
          <a:prstGeom prst="rect">
            <a:avLst/>
          </a:prstGeom>
          <a:noFill/>
        </p:spPr>
        <p:txBody>
          <a:bodyPr wrap="square" rtlCol="0">
            <a:spAutoFit/>
          </a:bodyPr>
          <a:lstStyle/>
          <a:p>
            <a:pPr algn="ctr"/>
            <a:r>
              <a:rPr lang="en-US" sz="8000" b="1" dirty="0"/>
              <a:t>Tool #1: </a:t>
            </a:r>
            <a:r>
              <a:rPr lang="en-US" sz="8000" dirty="0">
                <a:solidFill>
                  <a:srgbClr val="FF0000"/>
                </a:solidFill>
                <a:latin typeface="Calibri" panose="020F0502020204030204" pitchFamily="34" charset="0"/>
                <a:ea typeface="Calibri" panose="020F0502020204030204" pitchFamily="34" charset="0"/>
                <a:cs typeface="Times New Roman" panose="02020603050405020304" pitchFamily="18" charset="0"/>
              </a:rPr>
              <a:t>20-Minute Workout</a:t>
            </a:r>
            <a:endParaRPr lang="en-US" sz="8000" dirty="0">
              <a:solidFill>
                <a:srgbClr val="FF0000"/>
              </a:solidFill>
            </a:endParaRPr>
          </a:p>
          <a:p>
            <a:r>
              <a:rPr lang="en-US" sz="4400" b="1" dirty="0"/>
              <a:t>     A strengths-based support team approach</a:t>
            </a:r>
          </a:p>
          <a:p>
            <a:pPr algn="ctr"/>
            <a:r>
              <a:rPr lang="en-US" sz="4400" b="1" dirty="0"/>
              <a:t>(Serves as a replacement to the traditional/punitive referral process)</a:t>
            </a:r>
            <a:endParaRPr lang="en-US" sz="4400" dirty="0"/>
          </a:p>
        </p:txBody>
      </p:sp>
      <p:sp>
        <p:nvSpPr>
          <p:cNvPr id="4" name="Star: 5 Points 3">
            <a:extLst>
              <a:ext uri="{FF2B5EF4-FFF2-40B4-BE49-F238E27FC236}">
                <a16:creationId xmlns:a16="http://schemas.microsoft.com/office/drawing/2014/main" id="{783D132B-9958-4754-AD9F-8E749B09A13F}"/>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301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A09E743-0A76-4E07-87AE-17DF341B67F7}"/>
              </a:ext>
            </a:extLst>
          </p:cNvPr>
          <p:cNvSpPr/>
          <p:nvPr/>
        </p:nvSpPr>
        <p:spPr>
          <a:xfrm>
            <a:off x="912812" y="1219200"/>
            <a:ext cx="10972800" cy="5149102"/>
          </a:xfrm>
          <a:prstGeom prst="rect">
            <a:avLst/>
          </a:prstGeom>
        </p:spPr>
        <p:txBody>
          <a:bodyPr wrap="square">
            <a:spAutoFit/>
          </a:bodyPr>
          <a:lstStyle/>
          <a:p>
            <a:pPr>
              <a:lnSpc>
                <a:spcPct val="115000"/>
              </a:lnSpc>
              <a:spcAft>
                <a:spcPts val="1000"/>
              </a:spcAft>
            </a:pPr>
            <a:r>
              <a:rPr lang="en-US" sz="4400" dirty="0">
                <a:latin typeface="Calibri" panose="020F0502020204030204" pitchFamily="34" charset="0"/>
                <a:ea typeface="Calibri" panose="020F0502020204030204" pitchFamily="34" charset="0"/>
                <a:cs typeface="Times New Roman" panose="02020603050405020304" pitchFamily="18" charset="0"/>
              </a:rPr>
              <a:t>The 20-Minute Workout allows participants in a behavioral support meeting to:  </a:t>
            </a:r>
          </a:p>
          <a:p>
            <a:pPr marL="457200" indent="-457200">
              <a:lnSpc>
                <a:spcPct val="115000"/>
              </a:lnSpc>
              <a:spcAft>
                <a:spcPts val="1000"/>
              </a:spcAft>
              <a:buFont typeface="Arial" panose="020B0604020202020204" pitchFamily="34" charset="0"/>
              <a:buChar char="•"/>
            </a:pPr>
            <a:r>
              <a:rPr lang="en-US" sz="4400" dirty="0">
                <a:highlight>
                  <a:srgbClr val="FFFF00"/>
                </a:highlight>
                <a:latin typeface="Calibri" panose="020F0502020204030204" pitchFamily="34" charset="0"/>
                <a:ea typeface="Calibri" panose="020F0502020204030204" pitchFamily="34" charset="0"/>
                <a:cs typeface="Times New Roman" panose="02020603050405020304" pitchFamily="18" charset="0"/>
              </a:rPr>
              <a:t>begin with respect</a:t>
            </a:r>
          </a:p>
          <a:p>
            <a:pPr marL="457200" indent="-457200">
              <a:lnSpc>
                <a:spcPct val="115000"/>
              </a:lnSpc>
              <a:spcAft>
                <a:spcPts val="1000"/>
              </a:spcAft>
              <a:buFont typeface="Arial" panose="020B0604020202020204" pitchFamily="34" charset="0"/>
              <a:buChar char="•"/>
            </a:pPr>
            <a:r>
              <a:rPr lang="en-US" sz="4400" dirty="0">
                <a:highlight>
                  <a:srgbClr val="FFFF00"/>
                </a:highlight>
                <a:latin typeface="Calibri" panose="020F0502020204030204" pitchFamily="34" charset="0"/>
                <a:ea typeface="Calibri" panose="020F0502020204030204" pitchFamily="34" charset="0"/>
                <a:cs typeface="Times New Roman" panose="02020603050405020304" pitchFamily="18" charset="0"/>
              </a:rPr>
              <a:t>assume positive intent</a:t>
            </a:r>
          </a:p>
          <a:p>
            <a:pPr marL="457200" indent="-457200">
              <a:lnSpc>
                <a:spcPct val="115000"/>
              </a:lnSpc>
              <a:spcAft>
                <a:spcPts val="1000"/>
              </a:spcAft>
              <a:buFont typeface="Arial" panose="020B0604020202020204" pitchFamily="34" charset="0"/>
              <a:buChar char="•"/>
            </a:pPr>
            <a:r>
              <a:rPr lang="en-US" sz="4400" dirty="0">
                <a:highlight>
                  <a:srgbClr val="FFFF00"/>
                </a:highlight>
                <a:latin typeface="Calibri" panose="020F0502020204030204" pitchFamily="34" charset="0"/>
                <a:ea typeface="Calibri" panose="020F0502020204030204" pitchFamily="34" charset="0"/>
                <a:cs typeface="Times New Roman" panose="02020603050405020304" pitchFamily="18" charset="0"/>
              </a:rPr>
              <a:t>develop new social/emotional skills and habits. </a:t>
            </a:r>
            <a:endParaRPr lang="en-US" sz="4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Star: 5 Points 2">
            <a:extLst>
              <a:ext uri="{FF2B5EF4-FFF2-40B4-BE49-F238E27FC236}">
                <a16:creationId xmlns:a16="http://schemas.microsoft.com/office/drawing/2014/main" id="{1F5B34E1-C0D1-43A4-A543-19D8462F7C9A}"/>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86143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30D46EE-9E7F-4323-BC00-413EF0902C64}"/>
              </a:ext>
            </a:extLst>
          </p:cNvPr>
          <p:cNvSpPr/>
          <p:nvPr/>
        </p:nvSpPr>
        <p:spPr>
          <a:xfrm>
            <a:off x="379412" y="501901"/>
            <a:ext cx="11506200" cy="5820055"/>
          </a:xfrm>
          <a:prstGeom prst="rect">
            <a:avLst/>
          </a:prstGeom>
        </p:spPr>
        <p:txBody>
          <a:bodyPr wrap="square">
            <a:spAutoFit/>
          </a:bodyPr>
          <a:lstStyle/>
          <a:p>
            <a:pPr>
              <a:lnSpc>
                <a:spcPct val="115000"/>
              </a:lnSpc>
              <a:spcAft>
                <a:spcPts val="1000"/>
              </a:spcAft>
            </a:pPr>
            <a:r>
              <a:rPr lang="en-US" sz="2800" b="1" i="1" u="sng" dirty="0">
                <a:latin typeface="Calibri" panose="020F0502020204030204" pitchFamily="34" charset="0"/>
                <a:ea typeface="Calibri" panose="020F0502020204030204" pitchFamily="34" charset="0"/>
                <a:cs typeface="Times New Roman" panose="02020603050405020304" pitchFamily="18" charset="0"/>
              </a:rPr>
              <a:t>Part A</a:t>
            </a:r>
            <a:r>
              <a:rPr lang="en-US" sz="2800" i="1" u="sng" dirty="0">
                <a:latin typeface="Calibri" panose="020F0502020204030204" pitchFamily="34" charset="0"/>
                <a:ea typeface="Calibri" panose="020F0502020204030204" pitchFamily="34" charset="0"/>
                <a:cs typeface="Times New Roman" panose="02020603050405020304" pitchFamily="18" charset="0"/>
              </a:rPr>
              <a:t>:                                                                                                 </a:t>
            </a:r>
            <a:r>
              <a:rPr lang="en-US" sz="2800" dirty="0">
                <a:highlight>
                  <a:srgbClr val="FFFF00"/>
                </a:highlight>
                <a:latin typeface="Calibri" panose="020F0502020204030204" pitchFamily="34" charset="0"/>
                <a:ea typeface="Calibri" panose="020F0502020204030204" pitchFamily="34" charset="0"/>
                <a:cs typeface="Times New Roman" panose="02020603050405020304" pitchFamily="18" charset="0"/>
              </a:rPr>
              <a:t>(5-7 minutes)</a:t>
            </a:r>
          </a:p>
          <a:p>
            <a:pPr indent="457200">
              <a:lnSpc>
                <a:spcPct val="115000"/>
              </a:lnSpc>
              <a:spcAft>
                <a:spcPts val="1000"/>
              </a:spcAft>
            </a:pPr>
            <a:r>
              <a:rPr lang="en-US" sz="4400" b="1" i="1" dirty="0">
                <a:latin typeface="Calibri" panose="020F0502020204030204" pitchFamily="34" charset="0"/>
                <a:ea typeface="Calibri" panose="020F0502020204030204" pitchFamily="34" charset="0"/>
                <a:cs typeface="Times New Roman" panose="02020603050405020304" pitchFamily="18" charset="0"/>
              </a:rPr>
              <a:t>Step One:</a:t>
            </a:r>
            <a:r>
              <a:rPr lang="en-US" sz="2800" dirty="0">
                <a:latin typeface="Calibri" panose="020F0502020204030204" pitchFamily="34" charset="0"/>
                <a:ea typeface="Calibri" panose="020F0502020204030204" pitchFamily="34" charset="0"/>
                <a:cs typeface="Times New Roman" panose="02020603050405020304" pitchFamily="18" charset="0"/>
              </a:rPr>
              <a:t>  </a:t>
            </a:r>
            <a:r>
              <a:rPr lang="en-US" sz="3200" dirty="0">
                <a:highlight>
                  <a:srgbClr val="FFFF00"/>
                </a:highlight>
                <a:latin typeface="Calibri" panose="020F0502020204030204" pitchFamily="34" charset="0"/>
                <a:ea typeface="Calibri" panose="020F0502020204030204" pitchFamily="34" charset="0"/>
                <a:cs typeface="Times New Roman" panose="02020603050405020304" pitchFamily="18" charset="0"/>
              </a:rPr>
              <a:t>DESCRIBE STRENGTHS  </a:t>
            </a:r>
            <a:endParaRPr lang="en-US" sz="2800" dirty="0">
              <a:highlight>
                <a:srgbClr val="FFFF00"/>
              </a:highlight>
              <a:latin typeface="Calibri" panose="020F0502020204030204" pitchFamily="34" charset="0"/>
              <a:ea typeface="Calibri" panose="020F0502020204030204" pitchFamily="34" charset="0"/>
              <a:cs typeface="Times New Roman" panose="02020603050405020304" pitchFamily="18" charset="0"/>
            </a:endParaRPr>
          </a:p>
          <a:p>
            <a:pPr indent="457200">
              <a:lnSpc>
                <a:spcPct val="115000"/>
              </a:lnSpc>
              <a:spcAft>
                <a:spcPts val="1000"/>
              </a:spcAft>
            </a:pPr>
            <a:r>
              <a:rPr lang="en-US" sz="2400" dirty="0">
                <a:latin typeface="Calibri" panose="020F0502020204030204" pitchFamily="34" charset="0"/>
                <a:ea typeface="Calibri" panose="020F0502020204030204" pitchFamily="34" charset="0"/>
                <a:cs typeface="Times New Roman" panose="02020603050405020304" pitchFamily="18" charset="0"/>
              </a:rPr>
              <a:t>List and discuss the student’s strengths.  Each participant should try to verbally answer the following questions: </a:t>
            </a:r>
          </a:p>
          <a:p>
            <a:pPr marL="342900" marR="0" lvl="0" indent="-342900">
              <a:spcBef>
                <a:spcPts val="0"/>
              </a:spcBef>
              <a:spcAft>
                <a:spcPts val="0"/>
              </a:spcAft>
              <a:buFont typeface="Wingdings" panose="05000000000000000000" pitchFamily="2" charset="2"/>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What does the child do well? </a:t>
            </a:r>
            <a:endParaRPr lang="en-US" sz="2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What natural talents and abilities does the child display?  </a:t>
            </a:r>
            <a:endParaRPr lang="en-US" sz="2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What personal or unique attributes can we acknowledge and celebrate?  </a:t>
            </a:r>
            <a:endParaRPr lang="en-US" sz="2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What successes is the student experiencing in school now? </a:t>
            </a:r>
            <a:endParaRPr lang="en-US" sz="2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What makes this student unique and special?  </a:t>
            </a:r>
            <a:endParaRPr lang="en-US" sz="2400" dirty="0">
              <a:latin typeface="Times New Roman" panose="02020603050405020304" pitchFamily="18" charset="0"/>
              <a:ea typeface="Times New Roman" panose="02020603050405020304" pitchFamily="18" charset="0"/>
            </a:endParaRPr>
          </a:p>
          <a:p>
            <a:pPr marL="342900" marR="0" lvl="0" indent="-342900">
              <a:spcBef>
                <a:spcPts val="0"/>
              </a:spcBef>
              <a:spcAft>
                <a:spcPts val="0"/>
              </a:spcAft>
              <a:buFont typeface="Wingdings" panose="05000000000000000000" pitchFamily="2" charset="2"/>
              <a:buChar char=""/>
            </a:pPr>
            <a:r>
              <a:rPr lang="en-US" sz="2400" dirty="0">
                <a:latin typeface="Calibri" panose="020F0502020204030204" pitchFamily="34" charset="0"/>
                <a:ea typeface="Times New Roman" panose="02020603050405020304" pitchFamily="18" charset="0"/>
                <a:cs typeface="Times New Roman" panose="02020603050405020304" pitchFamily="18" charset="0"/>
              </a:rPr>
              <a:t>What do you love most about this student?                                                   </a:t>
            </a:r>
            <a:endParaRPr lang="en-US" sz="2400" dirty="0">
              <a:latin typeface="Times New Roman" panose="02020603050405020304" pitchFamily="18" charset="0"/>
              <a:ea typeface="Times New Roman" panose="02020603050405020304" pitchFamily="18" charset="0"/>
            </a:endParaRPr>
          </a:p>
          <a:p>
            <a:pPr>
              <a:lnSpc>
                <a:spcPct val="115000"/>
              </a:lnSpc>
              <a:spcBef>
                <a:spcPts val="1200"/>
              </a:spcBef>
              <a:spcAft>
                <a:spcPts val="1200"/>
              </a:spcAft>
            </a:pPr>
            <a:r>
              <a:rPr lang="en-US" sz="2400" dirty="0">
                <a:latin typeface="Calibri" panose="020F0502020204030204" pitchFamily="34" charset="0"/>
                <a:ea typeface="Calibri" panose="020F0502020204030204" pitchFamily="34" charset="0"/>
                <a:cs typeface="Times New Roman" panose="02020603050405020304" pitchFamily="18" charset="0"/>
              </a:rPr>
              <a:t>	Capture strengths for all to see and record in notes.  Push the team (parent, 	student, teachers, and leaders) to brainstorm </a:t>
            </a:r>
            <a:r>
              <a:rPr lang="en-US" sz="2400" i="1" u="sng" dirty="0">
                <a:latin typeface="Calibri" panose="020F0502020204030204" pitchFamily="34" charset="0"/>
                <a:ea typeface="Calibri" panose="020F0502020204030204" pitchFamily="34" charset="0"/>
                <a:cs typeface="Times New Roman" panose="02020603050405020304" pitchFamily="18" charset="0"/>
              </a:rPr>
              <a:t>all</a:t>
            </a:r>
            <a:r>
              <a:rPr lang="en-US" sz="2400" dirty="0">
                <a:latin typeface="Calibri" panose="020F0502020204030204" pitchFamily="34" charset="0"/>
                <a:ea typeface="Calibri" panose="020F0502020204030204" pitchFamily="34" charset="0"/>
                <a:cs typeface="Times New Roman" panose="02020603050405020304" pitchFamily="18" charset="0"/>
              </a:rPr>
              <a:t> strengths.</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tar: 5 Points 3">
            <a:extLst>
              <a:ext uri="{FF2B5EF4-FFF2-40B4-BE49-F238E27FC236}">
                <a16:creationId xmlns:a16="http://schemas.microsoft.com/office/drawing/2014/main" id="{8A11F5E6-070B-40EE-8FCF-70BEA14E695F}"/>
              </a:ext>
            </a:extLst>
          </p:cNvPr>
          <p:cNvSpPr/>
          <p:nvPr/>
        </p:nvSpPr>
        <p:spPr>
          <a:xfrm>
            <a:off x="10818812" y="6043787"/>
            <a:ext cx="609600" cy="529689"/>
          </a:xfrm>
          <a:prstGeom prst="star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744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aveform">
  <a:themeElements>
    <a:clrScheme name="Waveform">
      <a:dk1>
        <a:sysClr val="windowText" lastClr="000000"/>
      </a:dk1>
      <a:lt1>
        <a:sysClr val="window" lastClr="FFFFFF"/>
      </a:lt1>
      <a:dk2>
        <a:srgbClr val="073E87"/>
      </a:dk2>
      <a:lt2>
        <a:srgbClr val="C6E7FC"/>
      </a:lt2>
      <a:accent1>
        <a:srgbClr val="31B6FD"/>
      </a:accent1>
      <a:accent2>
        <a:srgbClr val="4584D3"/>
      </a:accent2>
      <a:accent3>
        <a:srgbClr val="5BD078"/>
      </a:accent3>
      <a:accent4>
        <a:srgbClr val="A5D028"/>
      </a:accent4>
      <a:accent5>
        <a:srgbClr val="F5C040"/>
      </a:accent5>
      <a:accent6>
        <a:srgbClr val="05E0DB"/>
      </a:accent6>
      <a:hlink>
        <a:srgbClr val="0080FF"/>
      </a:hlink>
      <a:folHlink>
        <a:srgbClr val="5EAEFF"/>
      </a:folHlink>
    </a:clrScheme>
    <a:fontScheme name="Waveform">
      <a:majorFont>
        <a:latin typeface="Candara"/>
        <a:ea typeface=""/>
        <a:cs typeface=""/>
        <a:font script="Jpan" typeface="HGP明朝E"/>
        <a:font script="Hang" typeface="HY그래픽M"/>
        <a:font script="Hans" typeface="华文新魏"/>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ndara"/>
        <a:ea typeface=""/>
        <a:cs typeface=""/>
        <a:font script="Jpan" typeface="HGP明朝E"/>
        <a:font script="Hang" typeface="HY그래픽M"/>
        <a:font script="Hans" typeface="华文楷体"/>
        <a:font script="Hant" typeface="標楷體"/>
        <a:font script="Arab" typeface="Arial"/>
        <a:font script="Hebr" typeface="Arial"/>
        <a:font script="Thai" typeface="Kodchiang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aveform">
      <a:fillStyleLst>
        <a:solidFill>
          <a:schemeClr val="phClr"/>
        </a:solidFill>
        <a:gradFill rotWithShape="1">
          <a:gsLst>
            <a:gs pos="0">
              <a:schemeClr val="phClr">
                <a:tint val="0"/>
              </a:schemeClr>
            </a:gs>
            <a:gs pos="44000">
              <a:schemeClr val="phClr">
                <a:tint val="60000"/>
                <a:satMod val="120000"/>
              </a:schemeClr>
            </a:gs>
            <a:gs pos="100000">
              <a:schemeClr val="phClr">
                <a:tint val="90000"/>
                <a:alpha val="100000"/>
                <a:lumMod val="90000"/>
              </a:schemeClr>
            </a:gs>
          </a:gsLst>
          <a:lin ang="5400000" scaled="0"/>
        </a:gradFill>
        <a:gradFill rotWithShape="1">
          <a:gsLst>
            <a:gs pos="0">
              <a:schemeClr val="phClr">
                <a:tint val="96000"/>
                <a:satMod val="120000"/>
                <a:lumMod val="120000"/>
              </a:schemeClr>
            </a:gs>
            <a:gs pos="100000">
              <a:schemeClr val="phClr">
                <a:shade val="89000"/>
                <a:lumMod val="90000"/>
              </a:schemeClr>
            </a:gs>
          </a:gsLst>
          <a:lin ang="5400000" scaled="0"/>
        </a:gradFill>
      </a:fillStyleLst>
      <a:lnStyleLst>
        <a:ln w="9525" cap="flat" cmpd="sng" algn="ctr">
          <a:solidFill>
            <a:schemeClr val="phClr"/>
          </a:solidFill>
          <a:prstDash val="solid"/>
        </a:ln>
        <a:ln w="15875" cap="flat" cmpd="sng" algn="ctr">
          <a:solidFill>
            <a:schemeClr val="phClr">
              <a:shade val="75000"/>
              <a:lumMod val="80000"/>
            </a:schemeClr>
          </a:solidFill>
          <a:prstDash val="solid"/>
        </a:ln>
        <a:ln w="25400" cap="flat" cmpd="sng" algn="ctr">
          <a:solidFill>
            <a:schemeClr val="phClr"/>
          </a:solidFill>
          <a:prstDash val="solid"/>
        </a:ln>
      </a:lnStyleLst>
      <a:effectStyleLst>
        <a:effectStyle>
          <a:effectLst/>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prstMaterial="flat">
            <a:bevelT w="12700" h="12700"/>
          </a:sp3d>
        </a:effectStyle>
        <a:effectStyle>
          <a:effectLst>
            <a:outerShdw blurRad="50800" dist="25400" dir="5400000" rotWithShape="0">
              <a:srgbClr val="000000">
                <a:alpha val="38000"/>
              </a:srgbClr>
            </a:outerShdw>
          </a:effectLst>
          <a:scene3d>
            <a:camera prst="orthographicFront">
              <a:rot lat="0" lon="0" rev="0"/>
            </a:camera>
            <a:lightRig rig="flat" dir="tl">
              <a:rot lat="0" lon="0" rev="6360000"/>
            </a:lightRig>
          </a:scene3d>
          <a:sp3d contourW="19050" prstMaterial="flat">
            <a:bevelT w="63500" h="63500"/>
            <a:contourClr>
              <a:schemeClr val="phClr">
                <a:shade val="25000"/>
                <a:satMod val="180000"/>
              </a:schemeClr>
            </a:contourClr>
          </a:sp3d>
        </a:effectStyle>
      </a:effectStyleLst>
      <a:bgFillStyleLst>
        <a:solidFill>
          <a:schemeClr val="phClr"/>
        </a:solidFill>
        <a:gradFill rotWithShape="1">
          <a:gsLst>
            <a:gs pos="40000">
              <a:schemeClr val="phClr">
                <a:tint val="94000"/>
                <a:shade val="94000"/>
                <a:alpha val="100000"/>
                <a:satMod val="114000"/>
                <a:lumMod val="114000"/>
              </a:schemeClr>
            </a:gs>
            <a:gs pos="74000">
              <a:schemeClr val="phClr">
                <a:tint val="94000"/>
                <a:shade val="94000"/>
                <a:satMod val="128000"/>
                <a:lumMod val="100000"/>
              </a:schemeClr>
            </a:gs>
            <a:gs pos="100000">
              <a:schemeClr val="phClr">
                <a:tint val="98000"/>
                <a:shade val="100000"/>
                <a:hueMod val="98000"/>
                <a:satMod val="100000"/>
                <a:lumMod val="74000"/>
              </a:schemeClr>
            </a:gs>
          </a:gsLst>
          <a:path path="circle">
            <a:fillToRect l="20000" t="-40000" r="20000" b="140000"/>
          </a:path>
        </a:gradFill>
        <a:blipFill rotWithShape="1">
          <a:blip xmlns:r="http://schemas.openxmlformats.org/officeDocument/2006/relationships" r:embed="rId1">
            <a:duotone>
              <a:schemeClr val="phClr">
                <a:tint val="96000"/>
                <a:satMod val="130000"/>
                <a:lumMod val="50000"/>
              </a:schemeClr>
              <a:schemeClr val="phClr">
                <a:tint val="96000"/>
                <a:satMod val="114000"/>
                <a:lumMod val="114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BooksClassic_16x9">
      <a:dk1>
        <a:srgbClr val="6A3A20"/>
      </a:dk1>
      <a:lt1>
        <a:sysClr val="window" lastClr="FFFFFF"/>
      </a:lt1>
      <a:dk2>
        <a:srgbClr val="000000"/>
      </a:dk2>
      <a:lt2>
        <a:srgbClr val="FFEDB9"/>
      </a:lt2>
      <a:accent1>
        <a:srgbClr val="6A3A20"/>
      </a:accent1>
      <a:accent2>
        <a:srgbClr val="B4914C"/>
      </a:accent2>
      <a:accent3>
        <a:srgbClr val="610606"/>
      </a:accent3>
      <a:accent4>
        <a:srgbClr val="2B3742"/>
      </a:accent4>
      <a:accent5>
        <a:srgbClr val="787A41"/>
      </a:accent5>
      <a:accent6>
        <a:srgbClr val="B95E14"/>
      </a:accent6>
      <a:hlink>
        <a:srgbClr val="2B3742"/>
      </a:hlink>
      <a:folHlink>
        <a:srgbClr val="C1A56D"/>
      </a:folHlink>
    </a:clrScheme>
    <a:fontScheme name="Constantia">
      <a:maj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nstant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8D003AC8-209A-4321-A17C-1B7A206433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Waveform</Template>
  <TotalTime>0</TotalTime>
  <Words>1113</Words>
  <Application>Microsoft Office PowerPoint</Application>
  <PresentationFormat>Custom</PresentationFormat>
  <Paragraphs>166</Paragraphs>
  <Slides>41</Slides>
  <Notes>0</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41</vt:i4>
      </vt:variant>
    </vt:vector>
  </HeadingPairs>
  <TitlesOfParts>
    <vt:vector size="49" baseType="lpstr">
      <vt:lpstr>Arial</vt:lpstr>
      <vt:lpstr>Calibri</vt:lpstr>
      <vt:lpstr>Candara</vt:lpstr>
      <vt:lpstr>Constantia</vt:lpstr>
      <vt:lpstr>Symbol</vt:lpstr>
      <vt:lpstr>Times New Roman</vt:lpstr>
      <vt:lpstr>Wingdings</vt:lpstr>
      <vt:lpstr>Waveform</vt:lpstr>
      <vt:lpstr>(Front of Card) What was your worst behavioral offense as a student?   (Back of Card) How was it handled/consequence </vt:lpstr>
      <vt:lpstr>Building a Restorative Toolkit </vt:lpstr>
      <vt:lpstr>PowerPoint Presentation</vt:lpstr>
      <vt:lpstr>   The Why! Who We Are  -Before we introduce ourselves lets find out a little more about who is in this room.  -Introduce ourselves </vt:lpstr>
      <vt:lpstr>PowerPoint Presentation</vt:lpstr>
      <vt:lpstr>Restorative Toolkit </vt:lpstr>
      <vt:lpstr>PowerPoint Presentation</vt:lpstr>
      <vt:lpstr>PowerPoint Presentation</vt:lpstr>
      <vt:lpstr>PowerPoint Presentation</vt:lpstr>
      <vt:lpstr>Step Two: Celebrate!  </vt:lpstr>
      <vt:lpstr>PowerPoint Presentation</vt:lpstr>
      <vt:lpstr>PowerPoint Presentation</vt:lpstr>
      <vt:lpstr>Step Two: Prioritize </vt:lpstr>
      <vt:lpstr>PowerPoint Presentation</vt:lpstr>
      <vt:lpstr>PowerPoint Presentation</vt:lpstr>
      <vt:lpstr>PowerPoint Presentation</vt:lpstr>
      <vt:lpstr>PowerPoint Presentation</vt:lpstr>
      <vt:lpstr>PowerPoint Presentation</vt:lpstr>
      <vt:lpstr>Tool #2  Peace Path</vt:lpstr>
      <vt:lpstr>Core Orientation to the Peace Path</vt:lpstr>
      <vt:lpstr>1st Essential Skill for the Peace Path</vt:lpstr>
      <vt:lpstr>2nd Essential Skill for the Peace Path</vt:lpstr>
      <vt:lpstr>3rd Essential Skill for Peace Path</vt:lpstr>
      <vt:lpstr>4th Essential Skill for Peace Path</vt:lpstr>
      <vt:lpstr>PowerPoint Presentation</vt:lpstr>
      <vt:lpstr>PowerPoint Presentation</vt:lpstr>
      <vt:lpstr>PowerPoint Presentation</vt:lpstr>
      <vt:lpstr>Moving from a Time-Served Discipline Approach</vt:lpstr>
      <vt:lpstr> Yelling in Class Time vs. Outcome </vt:lpstr>
      <vt:lpstr>Horseplay Time vs. Outcome</vt:lpstr>
      <vt:lpstr>Verbally Defiant Time vs. Outcome</vt:lpstr>
      <vt:lpstr>Compliance/ Readiness Check</vt:lpstr>
      <vt:lpstr>PowerPoint Presentation</vt:lpstr>
      <vt:lpstr>PowerPoint Presentation</vt:lpstr>
      <vt:lpstr>So What Could Go Wrong?</vt:lpstr>
      <vt:lpstr>And…</vt:lpstr>
      <vt:lpstr>Lessons Learned</vt:lpstr>
      <vt:lpstr>Challenge:</vt:lpstr>
      <vt:lpstr>PowerPoint Presentation</vt:lpstr>
      <vt:lpstr>For More Restorative Tools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2016-05-16T20:55:19Z</dcterms:created>
  <dcterms:modified xsi:type="dcterms:W3CDTF">2018-05-01T14:49:53Z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TC028010599991</vt:lpwstr>
  </property>
</Properties>
</file>