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278" r:id="rId3"/>
    <p:sldId id="330" r:id="rId4"/>
    <p:sldId id="294" r:id="rId5"/>
    <p:sldId id="295" r:id="rId6"/>
    <p:sldId id="296" r:id="rId7"/>
    <p:sldId id="297" r:id="rId8"/>
    <p:sldId id="307" r:id="rId9"/>
    <p:sldId id="305" r:id="rId10"/>
    <p:sldId id="332" r:id="rId11"/>
    <p:sldId id="304" r:id="rId12"/>
    <p:sldId id="302" r:id="rId13"/>
    <p:sldId id="338" r:id="rId14"/>
    <p:sldId id="308" r:id="rId15"/>
    <p:sldId id="287" r:id="rId16"/>
    <p:sldId id="270" r:id="rId17"/>
    <p:sldId id="336" r:id="rId18"/>
    <p:sldId id="309" r:id="rId19"/>
    <p:sldId id="329" r:id="rId20"/>
    <p:sldId id="327" r:id="rId21"/>
    <p:sldId id="333" r:id="rId22"/>
    <p:sldId id="310" r:id="rId23"/>
    <p:sldId id="328" r:id="rId24"/>
    <p:sldId id="311" r:id="rId25"/>
    <p:sldId id="312" r:id="rId26"/>
    <p:sldId id="314" r:id="rId27"/>
    <p:sldId id="313" r:id="rId28"/>
    <p:sldId id="315" r:id="rId29"/>
    <p:sldId id="29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2CB202-70A2-426B-9153-04D962E44289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7960FE-2E00-4A38-B76B-EA55E280E7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68DE4E-32CE-4518-9F5A-1A35DBDBCD2C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278249-8AF2-4A42-9222-D17E39DF2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2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1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1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90DC-3531-4200-9764-037D5134DF2D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FD25-98DF-403F-9CB1-D50F5703C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2482696"/>
            <a:ext cx="1074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IIRP Conference – Learning for the 21</a:t>
            </a:r>
            <a:r>
              <a:rPr lang="en-US" sz="4000" baseline="30000" dirty="0"/>
              <a:t>st</a:t>
            </a:r>
            <a:r>
              <a:rPr lang="en-US" sz="4000" dirty="0"/>
              <a:t> Century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</a:rPr>
              <a:t>Workshop Session</a:t>
            </a:r>
          </a:p>
          <a:p>
            <a:pPr algn="ctr"/>
            <a:r>
              <a:rPr lang="en-US" sz="4000" b="1" dirty="0"/>
              <a:t>Teaching Youth Restorative Practices </a:t>
            </a:r>
          </a:p>
          <a:p>
            <a:pPr algn="ctr"/>
            <a:r>
              <a:rPr lang="en-US" sz="4000" b="1" dirty="0"/>
              <a:t>Through Lessons On </a:t>
            </a:r>
          </a:p>
          <a:p>
            <a:pPr algn="ctr"/>
            <a:r>
              <a:rPr lang="en-US" sz="4000" b="1" dirty="0"/>
              <a:t>Accountability, Compassion,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202259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282" y="355600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RP CONTINUUM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6927" y="1308814"/>
            <a:ext cx="981479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©International Institute for Restorative Practices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ea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    </a:t>
            </a:r>
            <a:r>
              <a:rPr lang="en-US" alt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Informal</a:t>
            </a:r>
            <a:r>
              <a:rPr lang="en-US" altLang="en-US" b="1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			                                  </a:t>
            </a:r>
            <a:r>
              <a:rPr lang="en-US" altLang="en-US" b="1" dirty="0">
                <a:ea typeface="Times New Roman" panose="02020603050405020304" pitchFamily="18" charset="0"/>
                <a:cs typeface="Calibri" panose="020F0502020204030204" pitchFamily="34" charset="0"/>
              </a:rPr>
              <a:t>Formal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Affective Statement </a:t>
            </a:r>
            <a:r>
              <a:rPr lang="en-US" altLang="en-US" sz="1800" dirty="0">
                <a:cs typeface="Times New Roman" panose="02020603050405020304" pitchFamily="18" charset="0"/>
              </a:rPr>
              <a:t>– Statements or comments about how others are impacted by one’s behavior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Affective Questions</a:t>
            </a:r>
            <a:r>
              <a:rPr lang="en-US" altLang="en-US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- Questions that ask one to think about how their actions affected others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Restorative Dialogue </a:t>
            </a:r>
            <a:r>
              <a:rPr lang="en-US" altLang="en-US" sz="1800" dirty="0">
                <a:cs typeface="Times New Roman" panose="02020603050405020304" pitchFamily="18" charset="0"/>
              </a:rPr>
              <a:t>– Conversation to clarify responsibility and perspectives regarding an incident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Community Circle </a:t>
            </a:r>
            <a:r>
              <a:rPr lang="en-US" altLang="en-US" sz="1800" dirty="0">
                <a:cs typeface="Times New Roman" panose="02020603050405020304" pitchFamily="18" charset="0"/>
              </a:rPr>
              <a:t>–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Structured group dialogue to share information, discuss an issue or incident, and to offer solutions for what happened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Restorative Conference</a:t>
            </a:r>
            <a:r>
              <a:rPr lang="en-US" altLang="en-US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– Structured face-to-face dialogue with responsible and impacted parties to discuss specific incident and harm and find ways to possibly make things right and repair relationships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82331"/>
              </p:ext>
            </p:extLst>
          </p:nvPr>
        </p:nvGraphicFramePr>
        <p:xfrm>
          <a:off x="2546344" y="1848678"/>
          <a:ext cx="7870874" cy="109147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62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1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Affective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Statements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Affective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Questions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Restorative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Dialogue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Community Circles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Restorative Conferences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9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5502" y="357921"/>
            <a:ext cx="742099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RP IN SCHOOLS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469114" y="1188918"/>
            <a:ext cx="10201109" cy="526631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7663" fontAlgn="auto">
              <a:buClr>
                <a:srgbClr val="00B050"/>
              </a:buClr>
              <a:buSzPct val="150000"/>
              <a:defRPr/>
            </a:pPr>
            <a:r>
              <a:rPr lang="en-US" sz="2000" dirty="0">
                <a:solidFill>
                  <a:schemeClr val="tx1"/>
                </a:solidFill>
              </a:rPr>
              <a:t>Designed to support the educational mission of schools to help children learn and grow.  RP is about taking advantage of teachable moments to learn life lessons.</a:t>
            </a: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r>
              <a:rPr lang="en-US" sz="2000" dirty="0">
                <a:solidFill>
                  <a:schemeClr val="tx1"/>
                </a:solidFill>
              </a:rPr>
              <a:t>A proactive, preventative approach that teaches social-emotional skills and examines the root causes of negative behaviors.</a:t>
            </a: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r>
              <a:rPr lang="en-US" sz="2000" dirty="0">
                <a:solidFill>
                  <a:schemeClr val="tx1"/>
                </a:solidFill>
              </a:rPr>
              <a:t>Foster deeper learning and deeper relationships.</a:t>
            </a: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r>
              <a:rPr lang="en-US" sz="2000" dirty="0">
                <a:solidFill>
                  <a:schemeClr val="tx1"/>
                </a:solidFill>
              </a:rPr>
              <a:t>Emphasis on communication and listening skills to meet instructional educational standards</a:t>
            </a:r>
          </a:p>
          <a:p>
            <a:pPr marL="346075" indent="-347663">
              <a:buClr>
                <a:srgbClr val="00B050"/>
              </a:buClr>
              <a:buSzPct val="150000"/>
              <a:defRPr/>
            </a:pPr>
            <a:endParaRPr lang="en-US" sz="1400" dirty="0"/>
          </a:p>
          <a:p>
            <a:pPr marL="346075" indent="-347663">
              <a:buClr>
                <a:srgbClr val="00B050"/>
              </a:buClr>
              <a:buSzPct val="150000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Be willing to create safe and trusting environment where students can and want to dialogue, share, and feel supported</a:t>
            </a:r>
            <a:endParaRPr lang="en-US" sz="2000" dirty="0">
              <a:solidFill>
                <a:schemeClr val="tx1"/>
              </a:solidFill>
            </a:endParaRPr>
          </a:p>
          <a:p>
            <a:pPr marL="346075" indent="-347663">
              <a:buClr>
                <a:srgbClr val="00B050"/>
              </a:buClr>
              <a:buSzPct val="150000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6075" indent="-347663">
              <a:buClr>
                <a:srgbClr val="00B050"/>
              </a:buClr>
              <a:buSzPct val="150000"/>
              <a:defRPr/>
            </a:pPr>
            <a:r>
              <a:rPr lang="en-US" sz="2000" dirty="0">
                <a:solidFill>
                  <a:schemeClr val="tx1"/>
                </a:solidFill>
              </a:rPr>
              <a:t>Approach RP as a way of life focused on problem resolution, peace education, communication, and healing</a:t>
            </a:r>
          </a:p>
          <a:p>
            <a:pPr marL="346075" indent="-347663" fontAlgn="auto">
              <a:buClr>
                <a:srgbClr val="00B050"/>
              </a:buClr>
              <a:buSzPct val="150000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925" y="2237610"/>
            <a:ext cx="9807012" cy="3385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US" sz="4000" b="1" dirty="0">
                <a:solidFill>
                  <a:srgbClr val="00B050"/>
                </a:solidFill>
              </a:rPr>
              <a:t>Blends Social-Emotional Learning </a:t>
            </a:r>
          </a:p>
          <a:p>
            <a:pPr algn="ctr">
              <a:buClr>
                <a:srgbClr val="00B050"/>
              </a:buClr>
            </a:pPr>
            <a:r>
              <a:rPr lang="en-US" sz="4000" b="1" dirty="0">
                <a:solidFill>
                  <a:srgbClr val="00B050"/>
                </a:solidFill>
              </a:rPr>
              <a:t>and Life Experiences</a:t>
            </a:r>
          </a:p>
          <a:p>
            <a:pPr marL="380990" indent="-38099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3088" lvl="2" indent="-34131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sz="2400" dirty="0"/>
              <a:t>Understand and manage emotions and behaviors</a:t>
            </a:r>
          </a:p>
          <a:p>
            <a:pPr marL="573088" lvl="2" indent="-34131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Think thru and process life situations</a:t>
            </a:r>
          </a:p>
          <a:p>
            <a:pPr marL="573088" lvl="2" indent="-34131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Have a voice in improving harmful situations and reducing their impacts</a:t>
            </a:r>
          </a:p>
          <a:p>
            <a:pPr marL="573088" lvl="2" indent="-34131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Build community thru relationships and healing</a:t>
            </a:r>
          </a:p>
          <a:p>
            <a:pPr marL="573088" lvl="2" indent="-34131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801688" algn="l"/>
                <a:tab pos="914400" algn="l"/>
              </a:tabLst>
            </a:pPr>
            <a:r>
              <a:rPr lang="en-US" sz="2400" dirty="0"/>
              <a:t>Teach and encourage use of restorative principles as a life skill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875" y="590285"/>
            <a:ext cx="1066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RESTORATION FOUNDATION </a:t>
            </a:r>
            <a:r>
              <a:rPr lang="en-US" sz="3200" b="1" dirty="0"/>
              <a:t>of principles, values, and strategies  that can be applied in their daily lives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1047955" y="6173788"/>
            <a:ext cx="693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51" y="353105"/>
            <a:ext cx="7455497" cy="61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1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9664" y="569197"/>
            <a:ext cx="85926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IT MATTERS TO KIDS </a:t>
            </a:r>
          </a:p>
          <a:p>
            <a:pPr algn="ctr"/>
            <a:r>
              <a:rPr lang="en-US" sz="4800" b="1" dirty="0"/>
              <a:t>HOW THEY ARE TREATED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3957" y="2929757"/>
            <a:ext cx="9081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Be aware of the impacts of their actions and behaviors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Understand their obligation to take responsibility for their actions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Teaches one to value others and manage their relationships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Process to take actions to right wrongs and change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088" y="2256866"/>
            <a:ext cx="10910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Restorative Practices is a method focused on responsibility, respect, and inclusion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4298" y="5386285"/>
            <a:ext cx="5807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Restorative Intentions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3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608" y="350728"/>
            <a:ext cx="1027134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SOCIAL-EMOTIONAL RESTORATIVE SKILLS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056" y="1069500"/>
            <a:ext cx="95698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Safety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Environment that feels protective, understanding, compassionate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Good Communication Skills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Open to talk about difficult situations, their voice is heard and valued,  problem solving techniques, listen to others 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Mindfulness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Calming techniques, focused, alert, and present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Critical Thinking Skills 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Considering options and consequences, learning from mistakes, 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using their resources/supports, making good choices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504" y="315588"/>
            <a:ext cx="102588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SOCIAL-EMOTIONAL RESTORATIVE SKILLS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8287" y="885687"/>
            <a:ext cx="10622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Emotional Management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Understand and manage needs, feelings, and reactions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Self-Confidence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See self in a positive light, open to learning, setting and meeting goals, resilient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Positive Relationships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Have personal boundaries, cooperative with others, caring peers, trustworthy adults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Making Amends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Apologizing, taking actions to make things right, forgiveness</a:t>
            </a:r>
          </a:p>
          <a:p>
            <a:pPr algn="ctr">
              <a:buClr>
                <a:srgbClr val="00B050"/>
              </a:buClr>
            </a:pPr>
            <a:endParaRPr lang="en-US" sz="2000" dirty="0"/>
          </a:p>
          <a:p>
            <a:pPr marL="342900" indent="-342900" algn="ctr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Practice Civility</a:t>
            </a:r>
          </a:p>
          <a:p>
            <a:pPr algn="ctr">
              <a:buClr>
                <a:srgbClr val="00B050"/>
              </a:buClr>
            </a:pPr>
            <a:r>
              <a:rPr lang="en-US" sz="2400" dirty="0"/>
              <a:t>Peacemakers, leadership opportunities, socially responsible, equality, community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2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16065" y="1441537"/>
            <a:ext cx="9785652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r>
              <a:rPr lang="en-US" altLang="en-US" sz="2400" dirty="0"/>
              <a:t>RP work can be emotional and personal.  It can bring up difficult and painful memories for you and students. As a facilitator you need to be in a strong, capable, and compassionate place when processing with students.</a:t>
            </a: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r>
              <a:rPr lang="en-US" altLang="en-US" sz="2400" dirty="0"/>
              <a:t>Difficult for students because it involves talking about their hurts, pains, mistakes and sadness.  Helping students not be stuck in wrongful or negative actions, thoughts, or situations.</a:t>
            </a: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r>
              <a:rPr lang="en-US" altLang="en-US" sz="2400" dirty="0"/>
              <a:t>Conducting in an environment that feels safe and understanding</a:t>
            </a: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r>
              <a:rPr lang="en-US" altLang="en-US" sz="2400" dirty="0"/>
              <a:t>Acknowledge students’ participation</a:t>
            </a: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125000"/>
            </a:pPr>
            <a:r>
              <a:rPr lang="en-US" altLang="en-US" sz="2400" dirty="0"/>
              <a:t>Inform and train parents in 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282" y="460228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RP INSTRUCTIONAL CONSIDERATIONS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9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9596" y="394470"/>
            <a:ext cx="871280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TKF RESTORATIVE CURRICULUM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1545771" y="1251856"/>
            <a:ext cx="9756801" cy="501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r>
              <a:rPr lang="en-US" altLang="en-US" sz="2400" dirty="0">
                <a:cs typeface="Arial" panose="020B0604020202020204" pitchFamily="34" charset="0"/>
              </a:rPr>
              <a:t>A three-tiered educational program for grades 5 to 9 that instructs students in restorative principles and their application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r>
              <a:rPr lang="en-US" altLang="en-US" sz="2400" dirty="0">
                <a:cs typeface="Arial" panose="020B0604020202020204" pitchFamily="34" charset="0"/>
              </a:rPr>
              <a:t>It is a ten-session workshop focused in social-emotional development to assist students with mindful decision-making, regulating emotions, and becoming peacemakers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r>
              <a:rPr lang="en-US" altLang="en-US" sz="2400" dirty="0">
                <a:cs typeface="Arial" panose="020B0604020202020204" pitchFamily="34" charset="0"/>
              </a:rPr>
              <a:t>Students learn and practice skills to address harm and challenges,  understand consequences and the impacts of their actions, and build positive relationships with self, peers, and adults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50000"/>
            </a:pPr>
            <a:r>
              <a:rPr lang="en-US" altLang="en-US" sz="2400" dirty="0">
                <a:cs typeface="Arial" panose="020B0604020202020204" pitchFamily="34" charset="0"/>
              </a:rPr>
              <a:t>Encourages students to become engaged and informed peacemakers and promotes good citizenship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7310" y="1154816"/>
            <a:ext cx="9655629" cy="51398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altLang="en-US" sz="2400" b="1" dirty="0">
                <a:solidFill>
                  <a:srgbClr val="00B050"/>
                </a:solidFill>
                <a:ea typeface="Times New Roman" pitchFamily="18" charset="0"/>
                <a:cs typeface="Calibri" pitchFamily="34" charset="0"/>
              </a:rPr>
              <a:t>Instruction is from the perspective of the Restorative Practice Questions</a:t>
            </a:r>
            <a:endParaRPr lang="en-US" altLang="en-US" sz="2400" dirty="0">
              <a:cs typeface="Arial" pitchFamily="34" charset="0"/>
            </a:endParaRPr>
          </a:p>
          <a:p>
            <a:pPr marL="1262063" lvl="2" indent="-347663" eaLnBrk="0" hangingPunct="0">
              <a:buClr>
                <a:srgbClr val="00B050"/>
              </a:buClr>
              <a:buFontTx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What happened? </a:t>
            </a:r>
            <a:endParaRPr lang="en-US" altLang="en-US" sz="2400" dirty="0">
              <a:cs typeface="Arial" pitchFamily="34" charset="0"/>
            </a:endParaRPr>
          </a:p>
          <a:p>
            <a:pPr marL="1262063" lvl="2" indent="-347663" eaLnBrk="0" hangingPunct="0">
              <a:buClr>
                <a:srgbClr val="00B050"/>
              </a:buClr>
              <a:buFontTx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What were the thoughts and feelings at the time of the incident?</a:t>
            </a:r>
            <a:endParaRPr lang="en-US" altLang="en-US" sz="2400" dirty="0">
              <a:cs typeface="Arial" pitchFamily="34" charset="0"/>
            </a:endParaRPr>
          </a:p>
          <a:p>
            <a:pPr marL="1262063" lvl="2" indent="-347663" eaLnBrk="0" hangingPunct="0">
              <a:buClr>
                <a:srgbClr val="00B050"/>
              </a:buClr>
              <a:buFontTx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Who was affected by what happened?</a:t>
            </a:r>
            <a:endParaRPr lang="en-US" altLang="en-US" sz="2400" dirty="0">
              <a:cs typeface="Arial" pitchFamily="34" charset="0"/>
            </a:endParaRPr>
          </a:p>
          <a:p>
            <a:pPr marL="1262063" lvl="2" indent="-347663" eaLnBrk="0" hangingPunct="0">
              <a:buClr>
                <a:srgbClr val="00B050"/>
              </a:buClr>
              <a:buFontTx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What were the impacts of what happened?</a:t>
            </a:r>
            <a:endParaRPr lang="en-US" altLang="en-US" sz="2400" dirty="0">
              <a:cs typeface="Arial" pitchFamily="34" charset="0"/>
            </a:endParaRPr>
          </a:p>
          <a:p>
            <a:pPr marL="1262063" lvl="2" indent="-347663" eaLnBrk="0" hangingPunct="0">
              <a:buClr>
                <a:srgbClr val="00B050"/>
              </a:buClr>
              <a:buFontTx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What needs to happen to make things right?</a:t>
            </a:r>
          </a:p>
          <a:p>
            <a:pPr lvl="2" eaLnBrk="0" hangingPunct="0">
              <a:buClr>
                <a:srgbClr val="00B050"/>
              </a:buClr>
              <a:tabLst>
                <a:tab pos="225425" algn="l"/>
              </a:tabLst>
              <a:defRPr/>
            </a:pPr>
            <a:endParaRPr lang="en-US" altLang="en-US" sz="1600" dirty="0">
              <a:ea typeface="Times New Roman" pitchFamily="18" charset="0"/>
              <a:cs typeface="Calibri" pitchFamily="34" charset="0"/>
            </a:endParaRPr>
          </a:p>
          <a:p>
            <a:pPr marL="511175" lvl="2" indent="-511175" eaLnBrk="0" hangingPunct="0">
              <a:buClr>
                <a:srgbClr val="00B050"/>
              </a:buClr>
              <a:buFont typeface="+mj-lt"/>
              <a:buAutoNum type="arabicPeriod" startAt="2"/>
              <a:tabLst>
                <a:tab pos="225425" algn="l"/>
              </a:tabLst>
              <a:defRPr/>
            </a:pPr>
            <a:r>
              <a:rPr lang="en-US" altLang="en-US" sz="2400" b="1" dirty="0">
                <a:solidFill>
                  <a:srgbClr val="00B050"/>
                </a:solidFill>
                <a:cs typeface="Arial" pitchFamily="34" charset="0"/>
              </a:rPr>
              <a:t>Emphasis on personal skill development</a:t>
            </a:r>
          </a:p>
          <a:p>
            <a:pPr marL="1262063" lvl="2" indent="-347663" eaLnBrk="0" hangingPunct="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Self Esteem</a:t>
            </a:r>
          </a:p>
          <a:p>
            <a:pPr marL="1262063" lvl="2" indent="-347663" eaLnBrk="0" hangingPunct="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Compassion and Cooperation</a:t>
            </a:r>
          </a:p>
          <a:p>
            <a:pPr marL="1262063" lvl="2" indent="-347663" eaLnBrk="0" hangingPunct="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Relationships</a:t>
            </a:r>
          </a:p>
          <a:p>
            <a:pPr marL="1262063" lvl="2" indent="-347663" eaLnBrk="0" hangingPunct="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Forgiveness</a:t>
            </a:r>
          </a:p>
          <a:p>
            <a:pPr marL="1262063" lvl="2" indent="-347663" eaLnBrk="0" hangingPunct="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tabLst>
                <a:tab pos="225425" algn="l"/>
              </a:tabLst>
              <a:defRPr/>
            </a:pPr>
            <a:r>
              <a:rPr lang="en-US" altLang="en-US" sz="2400" dirty="0">
                <a:ea typeface="Times New Roman" pitchFamily="18" charset="0"/>
                <a:cs typeface="Calibri" pitchFamily="34" charset="0"/>
              </a:rPr>
              <a:t>Civic Engagement and Social Responsibility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282" y="281735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TKF RESTORATIVE </a:t>
            </a:r>
            <a:r>
              <a:rPr lang="en-US" sz="4800" b="1" dirty="0"/>
              <a:t>CURRICULUM</a:t>
            </a:r>
            <a:endParaRPr lang="en-US" sz="44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1" b="6926"/>
          <a:stretch/>
        </p:blipFill>
        <p:spPr bwMode="auto">
          <a:xfrm>
            <a:off x="8342334" y="3920647"/>
            <a:ext cx="3231715" cy="182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7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97121" y="6173788"/>
            <a:ext cx="2844800" cy="365125"/>
          </a:xfrm>
        </p:spPr>
        <p:txBody>
          <a:bodyPr/>
          <a:lstStyle/>
          <a:p>
            <a:fld id="{87ED36DF-0B8C-C94C-9CDE-061F6354A72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6012" y="2586177"/>
            <a:ext cx="7879976" cy="329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WORKSHOP AGENDA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Welcomes and Introductions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Teaching Restorative Practices In Schools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Restorative Life Skills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TKF Curriculum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Incorporating Forgiveness</a:t>
            </a:r>
          </a:p>
          <a:p>
            <a:pPr marL="1257300" indent="-571500">
              <a:buFont typeface="+mj-lt"/>
              <a:buAutoNum type="romanUcPeriod"/>
            </a:pPr>
            <a:r>
              <a:rPr lang="en-US" sz="2800" b="1" dirty="0"/>
              <a:t>Practicing Restorative Techniques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047955" y="6173788"/>
            <a:ext cx="693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282" y="281735"/>
            <a:ext cx="1081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TKF RP CURRICULUM</a:t>
            </a:r>
          </a:p>
        </p:txBody>
      </p:sp>
      <p:pic>
        <p:nvPicPr>
          <p:cNvPr id="4" name="Picture 3" descr="C:\Users\bpage\Desktop\pictures\EC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39066" r="752" b="6172"/>
          <a:stretch>
            <a:fillRect/>
          </a:stretch>
        </p:blipFill>
        <p:spPr bwMode="auto">
          <a:xfrm>
            <a:off x="690282" y="1266700"/>
            <a:ext cx="3535627" cy="258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64" y="2656289"/>
            <a:ext cx="2579849" cy="345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Users\bpage\Desktop\TKF Mentoring\Mentors 2016\Pix &amp; ID Cards\curriculum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3" r="5357" b="13358"/>
          <a:stretch>
            <a:fillRect/>
          </a:stretch>
        </p:blipFill>
        <p:spPr bwMode="auto">
          <a:xfrm>
            <a:off x="6618513" y="1234386"/>
            <a:ext cx="4842594" cy="21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s://scontent-lax3-1.xx.fbcdn.net/hphotos-xat1/v/t1.0-9/12249713_10153385337838681_7988002318339036162_n.jpg?oh=3f3f8c8d6958437481e73595276f67f6&amp;oe=577DD3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27068" b="11655"/>
          <a:stretch>
            <a:fillRect/>
          </a:stretch>
        </p:blipFill>
        <p:spPr bwMode="auto">
          <a:xfrm>
            <a:off x="8183337" y="3156168"/>
            <a:ext cx="3083379" cy="267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97121" y="6173788"/>
            <a:ext cx="2844800" cy="365125"/>
          </a:xfrm>
        </p:spPr>
        <p:txBody>
          <a:bodyPr/>
          <a:lstStyle/>
          <a:p>
            <a:fld id="{87ED36DF-0B8C-C94C-9CDE-061F6354A72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9322" y="2288666"/>
            <a:ext cx="5713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TKF CURRICULUM EXERCISE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047955" y="6173788"/>
            <a:ext cx="693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pPr/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002" y="3692471"/>
            <a:ext cx="7377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CONNECTING NEEDS, FEELINGS, &amp; ACTIONS</a:t>
            </a:r>
          </a:p>
        </p:txBody>
      </p:sp>
      <p:pic>
        <p:nvPicPr>
          <p:cNvPr id="1026" name="Picture 2" descr="http://res.freestockphotos.biz/pictures/13/13712-a-smart-girl-with-glasses-posing-with-a-thoughtful-expression-p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11369" b="3775"/>
          <a:stretch/>
        </p:blipFill>
        <p:spPr bwMode="auto">
          <a:xfrm>
            <a:off x="8602076" y="3048725"/>
            <a:ext cx="2792861" cy="28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7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2184" y="385558"/>
            <a:ext cx="899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TKF CURRICULUM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2184" y="1216555"/>
            <a:ext cx="9592139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Since 2015, the TKF Restorative Curriculum has been facilitated with over 4,000 middle school students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86%</a:t>
            </a:r>
            <a:r>
              <a:rPr lang="en-US" sz="2400" dirty="0"/>
              <a:t> of students reported that the curriculum taught them how to take actions to prevent or resolve problems.</a:t>
            </a: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82%</a:t>
            </a:r>
            <a:r>
              <a:rPr lang="en-US" sz="2400" dirty="0"/>
              <a:t> of students learned to be positive about myself.</a:t>
            </a: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79%</a:t>
            </a:r>
            <a:r>
              <a:rPr lang="en-US" sz="2400" dirty="0"/>
              <a:t> of students reported that the curriculum taught them how to be mindful.</a:t>
            </a:r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76%</a:t>
            </a:r>
            <a:r>
              <a:rPr lang="en-US" sz="2400" dirty="0"/>
              <a:t> of students learned how to be peacemakers.</a:t>
            </a:r>
          </a:p>
          <a:p>
            <a:endParaRPr lang="en-US" sz="1600" dirty="0"/>
          </a:p>
          <a:p>
            <a:pPr algn="ctr"/>
            <a:r>
              <a:rPr lang="en-US" sz="2400" dirty="0"/>
              <a:t>*Based on a 2016 study by the San Diego State University </a:t>
            </a:r>
          </a:p>
          <a:p>
            <a:pPr algn="ctr"/>
            <a:r>
              <a:rPr lang="en-US" sz="2400" dirty="0"/>
              <a:t>Social Science Research Lab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4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0298" y="299783"/>
            <a:ext cx="899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TKF CURRICULUM RESULTS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088571" y="1117471"/>
            <a:ext cx="9116787" cy="4707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buClr>
                <a:srgbClr val="00B050"/>
              </a:buClr>
              <a:buSzPct val="150000"/>
              <a:buNone/>
              <a:tabLst>
                <a:tab pos="225425" algn="l"/>
              </a:tabLst>
              <a:defRPr/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STUDENT COMMENTS</a:t>
            </a:r>
          </a:p>
          <a:p>
            <a:pPr marL="284163" lvl="0" indent="-285750">
              <a:spcBef>
                <a:spcPts val="0"/>
              </a:spcBef>
              <a:buClr>
                <a:srgbClr val="00B050"/>
              </a:buClr>
              <a:buSzPct val="150000"/>
              <a:tabLst>
                <a:tab pos="282575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most helpful thing I learned is how to be more accepting to                  others and their opinions. </a:t>
            </a:r>
            <a:endParaRPr lang="en-US" sz="2000" dirty="0">
              <a:solidFill>
                <a:schemeClr val="tx1"/>
              </a:solidFill>
            </a:endParaRPr>
          </a:p>
          <a:p>
            <a:pPr marL="284163" indent="-285750">
              <a:spcBef>
                <a:spcPts val="0"/>
              </a:spcBef>
              <a:buClr>
                <a:srgbClr val="00B050"/>
              </a:buClr>
              <a:buSzPct val="150000"/>
              <a:tabLst>
                <a:tab pos="282575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When I am mad with someone at home or school I now know how                    to calm down and think about what I’m going to say.</a:t>
            </a:r>
          </a:p>
          <a:p>
            <a:pPr marL="284163" lvl="0" indent="-285750">
              <a:spcBef>
                <a:spcPts val="0"/>
              </a:spcBef>
              <a:buClr>
                <a:srgbClr val="00B050"/>
              </a:buClr>
              <a:buSzPct val="150000"/>
              <a:tabLst>
                <a:tab pos="282575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These classes taught me how to be a better person.</a:t>
            </a:r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7013" indent="-228600" fontAlgn="auto">
              <a:spcBef>
                <a:spcPts val="0"/>
              </a:spcBef>
              <a:buClr>
                <a:srgbClr val="00B050"/>
              </a:buClr>
              <a:buSzPct val="150000"/>
              <a:tabLst>
                <a:tab pos="225425" algn="l"/>
              </a:tabLs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8600" fontAlgn="auto">
              <a:spcBef>
                <a:spcPts val="0"/>
              </a:spcBef>
              <a:buClr>
                <a:srgbClr val="00B050"/>
              </a:buClr>
              <a:buSzPct val="150000"/>
              <a:tabLst>
                <a:tab pos="225425" algn="l"/>
              </a:tabLs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Bef>
                <a:spcPts val="0"/>
              </a:spcBef>
              <a:buClr>
                <a:srgbClr val="00B050"/>
              </a:buClr>
              <a:buSzPct val="150000"/>
              <a:buNone/>
              <a:tabLst>
                <a:tab pos="225425" algn="l"/>
              </a:tabLst>
              <a:defRPr/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TEACHER AND PARENT COMMENTS</a:t>
            </a:r>
          </a:p>
          <a:p>
            <a:pPr marL="227013" indent="-228600" fontAlgn="auto">
              <a:spcBef>
                <a:spcPts val="0"/>
              </a:spcBef>
              <a:buClr>
                <a:srgbClr val="00B050"/>
              </a:buClr>
              <a:buSzPct val="150000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I see a difference in how our students are interacting with one                  another on campus.  There is a more respectful climate happening.</a:t>
            </a:r>
          </a:p>
          <a:p>
            <a:pPr marL="227013" indent="-228600" fontAlgn="auto">
              <a:spcBef>
                <a:spcPts val="0"/>
              </a:spcBef>
              <a:buClr>
                <a:srgbClr val="00B050"/>
              </a:buClr>
              <a:buSzPct val="150000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My daughter comes home excited about what she is learning in the TKF classes. She is even showing the rest of the family how to talk to each other in a better way.</a:t>
            </a:r>
          </a:p>
          <a:p>
            <a:pPr marL="457200" lvl="5" indent="0">
              <a:spcBef>
                <a:spcPts val="0"/>
              </a:spcBef>
              <a:buClr>
                <a:srgbClr val="00B050"/>
              </a:buClr>
              <a:buSzPct val="150000"/>
              <a:buNone/>
              <a:tabLst>
                <a:tab pos="225425" algn="l"/>
              </a:tabLst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8600" fontAlgn="auto">
              <a:spcBef>
                <a:spcPts val="0"/>
              </a:spcBef>
              <a:buClr>
                <a:srgbClr val="00B050"/>
              </a:buClr>
              <a:buSzPct val="150000"/>
              <a:tabLst>
                <a:tab pos="225425" algn="l"/>
              </a:tabLst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bpage\AppData\Local\Microsoft\Windows\Temporary Internet Files\Content.Outlook\I13ZZAXW\IMG_119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9393" r="-36" b="16404"/>
          <a:stretch/>
        </p:blipFill>
        <p:spPr bwMode="auto">
          <a:xfrm>
            <a:off x="8817429" y="1335074"/>
            <a:ext cx="2775858" cy="3027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90057" y="516165"/>
            <a:ext cx="8011886" cy="790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latin typeface="+mn-lt"/>
              </a:rPr>
              <a:t>TKF CURRICULUM NEXT STEPS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3485" y="1593151"/>
            <a:ext cx="9672778" cy="3567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SzPct val="150000"/>
            </a:pPr>
            <a:r>
              <a:rPr lang="en-US" altLang="en-US" b="1" dirty="0"/>
              <a:t>Launch third-party impact evaluation of the TKF Restorative Curriculum with a goal of study publication</a:t>
            </a:r>
          </a:p>
          <a:p>
            <a:pPr>
              <a:buClr>
                <a:srgbClr val="00B050"/>
              </a:buClr>
              <a:buSzPct val="150000"/>
            </a:pPr>
            <a:endParaRPr lang="en-US" altLang="en-US" sz="2400" dirty="0"/>
          </a:p>
          <a:p>
            <a:pPr>
              <a:buClr>
                <a:srgbClr val="00B050"/>
              </a:buClr>
              <a:buSzPct val="150000"/>
            </a:pPr>
            <a:r>
              <a:rPr lang="en-US" altLang="en-US" b="1" dirty="0"/>
              <a:t>Develop trainer-of-trainers module to create opportunities to expand the TKF Restorative Curriculum’s availability</a:t>
            </a:r>
          </a:p>
          <a:p>
            <a:pPr>
              <a:buClr>
                <a:srgbClr val="00B050"/>
              </a:buClr>
              <a:buSzPct val="150000"/>
            </a:pPr>
            <a:endParaRPr lang="en-US" altLang="en-US" sz="2400" dirty="0"/>
          </a:p>
          <a:p>
            <a:pPr>
              <a:buClr>
                <a:srgbClr val="00B050"/>
              </a:buClr>
              <a:buSzPct val="150000"/>
            </a:pPr>
            <a:r>
              <a:rPr lang="en-US" altLang="en-US" b="1" dirty="0"/>
              <a:t>Identify school partnerships outside of California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1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357" y="1362387"/>
            <a:ext cx="1006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Forgiveness is a personal journey rooted in restorative actions.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9167" r="6951" b="56354"/>
          <a:stretch/>
        </p:blipFill>
        <p:spPr bwMode="auto">
          <a:xfrm>
            <a:off x="2693096" y="1884170"/>
            <a:ext cx="4257806" cy="27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Y:\TKF ShareData\TKF Main folder\Pictures\TKF Family\Tariq\edited tari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4568"/>
          <a:stretch/>
        </p:blipFill>
        <p:spPr bwMode="auto">
          <a:xfrm>
            <a:off x="6706850" y="3043744"/>
            <a:ext cx="3227400" cy="24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2783" y="5662615"/>
            <a:ext cx="810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Forgiveness does not change the past,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 it does change the future.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5758" y="400979"/>
            <a:ext cx="87336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B050"/>
                </a:solidFill>
              </a:rPr>
              <a:t>INCORPORATING FORGIVENESS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1656" y="3932504"/>
            <a:ext cx="6358749" cy="2154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Forgiveness is about being able to </a:t>
            </a:r>
          </a:p>
          <a:p>
            <a:pPr algn="ctr"/>
            <a:r>
              <a:rPr lang="en-US" sz="4400" b="1" u="sng" dirty="0"/>
              <a:t>LET GO</a:t>
            </a:r>
          </a:p>
          <a:p>
            <a:pPr algn="ctr"/>
            <a:endParaRPr lang="en-US" sz="1600" dirty="0"/>
          </a:p>
          <a:p>
            <a:pPr algn="ctr"/>
            <a:r>
              <a:rPr lang="en-US" sz="2400" dirty="0"/>
              <a:t>Giving up the negative emotions and reactions that result from harmful events or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3356" y="1593320"/>
            <a:ext cx="854528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Forgiveness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is the intentional and voluntary process by which someone undergoes a change in feelings and attitude regarding something wrong, harmful, or negative that has happened to them or that they caused.  </a:t>
            </a:r>
          </a:p>
          <a:p>
            <a:pPr algn="ctr"/>
            <a:endParaRPr lang="en-US" sz="1400" b="1" dirty="0"/>
          </a:p>
          <a:p>
            <a:pPr algn="ctr"/>
            <a:r>
              <a:rPr lang="en-US" sz="4000" b="1" dirty="0"/>
              <a:t>Forgiveness Is Essential To Healing</a:t>
            </a:r>
          </a:p>
          <a:p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5758" y="501187"/>
            <a:ext cx="87336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B050"/>
                </a:solidFill>
              </a:rPr>
              <a:t>UNDERSTANDING FORGIVENESS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1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961" y="3785126"/>
            <a:ext cx="8933010" cy="24929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THE MYTHS OF FORGIVENESS</a:t>
            </a:r>
          </a:p>
          <a:p>
            <a:pPr marL="338138" indent="-338138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Not a sign of weakness</a:t>
            </a:r>
          </a:p>
          <a:p>
            <a:pPr marL="338138" indent="-338138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It does not mean that you have to forget </a:t>
            </a:r>
          </a:p>
          <a:p>
            <a:pPr marL="338138" indent="-338138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Does not remove consequences </a:t>
            </a:r>
          </a:p>
          <a:p>
            <a:pPr marL="338138" indent="-338138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Don’t have to act as if something did not happen or excuse it</a:t>
            </a:r>
          </a:p>
          <a:p>
            <a:pPr marL="338138" indent="-338138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You do not have to confront the other person in order to forgive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451" y="1332560"/>
            <a:ext cx="7186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138"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Happens in stages over time </a:t>
            </a:r>
          </a:p>
          <a:p>
            <a:pPr indent="338138"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Removes emotional obstacles</a:t>
            </a:r>
          </a:p>
          <a:p>
            <a:pPr indent="338138"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Opens one up to change and healing</a:t>
            </a:r>
          </a:p>
          <a:p>
            <a:pPr indent="338138"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Allows one to gain empathy and tolerance for others</a:t>
            </a:r>
          </a:p>
          <a:p>
            <a:pPr indent="338138"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Contributes to our happiness and peace of mind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5758" y="400978"/>
            <a:ext cx="87336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B050"/>
                </a:solidFill>
              </a:rPr>
              <a:t>UNDERSTANDING FORGIVENESS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6614" y="1456034"/>
            <a:ext cx="10885117" cy="389257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B050"/>
              </a:buClr>
              <a:buSzPct val="150000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 HOPE</a:t>
            </a:r>
          </a:p>
          <a:p>
            <a:pPr marL="285750" indent="-285750">
              <a:spcBef>
                <a:spcPts val="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and acknowledge goals, achievements, and success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actions that make things happen and creates positive changes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satisfaction in one’s life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pathways and plans for a brighter                                            future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78DA47DF-DB24-4874-A52D-89D1BB54C3F6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/>
          <a:stretch/>
        </p:blipFill>
        <p:spPr bwMode="auto">
          <a:xfrm>
            <a:off x="7615824" y="3504156"/>
            <a:ext cx="3757808" cy="265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5133" y="5523978"/>
            <a:ext cx="382088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atin typeface="Arial Black" panose="020B0A04020102020204" pitchFamily="34" charset="0"/>
              </a:rPr>
              <a:t>Tony Hicks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076" y="474728"/>
            <a:ext cx="87336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B050"/>
                </a:solidFill>
              </a:rPr>
              <a:t>UNDERSTANDING FORGIVENESS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97121" y="6173788"/>
            <a:ext cx="2844800" cy="365125"/>
          </a:xfrm>
        </p:spPr>
        <p:txBody>
          <a:bodyPr/>
          <a:lstStyle/>
          <a:p>
            <a:fld id="{87ED36DF-0B8C-C94C-9CDE-061F6354A72F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2827" y="3867535"/>
            <a:ext cx="538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Benita Page, Program Director bpage@tkf.org</a:t>
            </a:r>
          </a:p>
          <a:p>
            <a:pPr algn="ctr"/>
            <a:r>
              <a:rPr lang="en-US" sz="2400" b="1" dirty="0"/>
              <a:t>619-565-3214 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151419" y="2483137"/>
            <a:ext cx="7889162" cy="1167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To learn more visit us at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www.tkf.org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69486" y="3901020"/>
            <a:ext cx="5433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Tasreen Khamisa, Executive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tasreen@tkf.org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619-955-8777 ext. 101</a:t>
            </a:r>
          </a:p>
        </p:txBody>
      </p:sp>
      <p:pic>
        <p:nvPicPr>
          <p:cNvPr id="7" name="Picture 6" descr="https://images.seeklogo.net/2016/09/facebook-icon-preview-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6797" r="16602" b="16406"/>
          <a:stretch/>
        </p:blipFill>
        <p:spPr bwMode="auto">
          <a:xfrm>
            <a:off x="5210827" y="5624185"/>
            <a:ext cx="701458" cy="73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martinliebermandotcom.files.wordpress.com/2013/03/twitter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24185"/>
            <a:ext cx="762096" cy="73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kiss925.com/wp-content/uploads/sites/59/2016/05/Insta-1052x591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6" t="28771" r="40483" b="35198"/>
          <a:stretch/>
        </p:blipFill>
        <p:spPr bwMode="auto">
          <a:xfrm>
            <a:off x="7077205" y="5624185"/>
            <a:ext cx="742045" cy="71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1036" y="5081848"/>
            <a:ext cx="241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Follow TKF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11047955" y="6173788"/>
            <a:ext cx="693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pPr/>
              <a:t>29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5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7168" y="672867"/>
            <a:ext cx="10025743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WORKSHOP LEARNING OBJECTIVES:</a:t>
            </a:r>
          </a:p>
          <a:p>
            <a:pPr marL="347663" indent="-34766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Participants will learn about a successful model for adolescent education that teaches peace and forgiveness through instruction in restorative practice</a:t>
            </a:r>
          </a:p>
          <a:p>
            <a:pPr marL="347663" indent="-34766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7663" indent="-347663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Participants will review a middle level curriculum that teaches restorative principles. </a:t>
            </a:r>
          </a:p>
          <a:p>
            <a:pPr marL="342900" indent="-34290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Participants will take part in instructional activities and a closing circle to demonstrate the program’s impacts in providing youth and instructors with healing strategies that build self-esteem, advocate peacemaking, and promote healthy life skills.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3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282" y="389400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Tariq Khamisa Foundation (TKF)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1235528" y="1078883"/>
            <a:ext cx="9720943" cy="332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San Diego, CA non-profit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Founded in 1995 after a family’s tragedy due to gang violence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Over twenty years experience in prevention programs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Partnered with more than 300 local schools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SzPct val="150000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TKF direct services have connected with over 550,000 children</a:t>
            </a:r>
          </a:p>
        </p:txBody>
      </p:sp>
      <p:pic>
        <p:nvPicPr>
          <p:cNvPr id="6" name="Picture 4" descr="_D2A49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18944" r="8420" b="9657"/>
          <a:stretch>
            <a:fillRect/>
          </a:stretch>
        </p:blipFill>
        <p:spPr bwMode="auto">
          <a:xfrm>
            <a:off x="2614209" y="4408715"/>
            <a:ext cx="3186290" cy="19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 descr="VIA 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555" r="742" b="26416"/>
          <a:stretch>
            <a:fillRect/>
          </a:stretch>
        </p:blipFill>
        <p:spPr bwMode="auto">
          <a:xfrm>
            <a:off x="6466114" y="4408715"/>
            <a:ext cx="3814071" cy="19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C:\Users\bpage\Desktop\Older Pictures\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/>
          <a:stretch>
            <a:fillRect/>
          </a:stretch>
        </p:blipFill>
        <p:spPr bwMode="auto">
          <a:xfrm>
            <a:off x="3744686" y="1160105"/>
            <a:ext cx="5071960" cy="283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6024" y="542326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TKF 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663" y="4155195"/>
            <a:ext cx="7038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Ples Felix &amp; Azim Khamisa</a:t>
            </a:r>
          </a:p>
          <a:p>
            <a:pPr algn="ctr"/>
            <a:r>
              <a:rPr lang="en-US" sz="2800" b="1" dirty="0"/>
              <a:t>“This man’s grandson killed this man’s son.”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82" y="329108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The TKF Story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282" y="434135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TKF SIX KEY MESSAGES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3115" y="1312519"/>
            <a:ext cx="9579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Violence is real and hurts everyone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actions have consequences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make good and nonviolent choices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work toward forgiveness as opposed to seeking revenge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Everyone deserves to be loved and treated well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conflict, love and unity are possible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1663" y="5026052"/>
            <a:ext cx="703800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All TKF services are built on restorative practices principles</a:t>
            </a:r>
            <a:endParaRPr lang="en-US" sz="2800" b="1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346202" y="519917"/>
            <a:ext cx="9734551" cy="688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>
                <a:solidFill>
                  <a:srgbClr val="00B050"/>
                </a:solidFill>
                <a:latin typeface="+mn-lt"/>
              </a:rPr>
              <a:t>TKF SAFE SCHOOL MODEL</a:t>
            </a: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5791200" y="1589088"/>
            <a:ext cx="5399314" cy="38211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3055258" y="1694656"/>
            <a:ext cx="4557482" cy="34686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943431" y="2209800"/>
            <a:ext cx="3149600" cy="2438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08102" y="2620963"/>
            <a:ext cx="24202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INDIVIDUAL </a:t>
            </a:r>
          </a:p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SERVICES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8706" y="3247574"/>
            <a:ext cx="2559050" cy="91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spcAft>
                <a:spcPts val="0"/>
              </a:spcAft>
              <a:buSzPct val="125000"/>
              <a:buFont typeface="Symbol" pitchFamily="18" charset="2"/>
              <a:buChar char="·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182880" indent="-182880">
              <a:spcAft>
                <a:spcPts val="0"/>
              </a:spcAft>
              <a:buSzPct val="125000"/>
              <a:buFont typeface="Symbol" pitchFamily="18" charset="2"/>
              <a:buChar char="·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Alternative Suspension Services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16395" y="2530250"/>
            <a:ext cx="27432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EDUCATIONAL SERVICES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6694" y="3165024"/>
            <a:ext cx="2949011" cy="14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2563" indent="-1825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SzPct val="125000"/>
              <a:buFont typeface="Symbol" pitchFamily="18" charset="2"/>
              <a:buChar char="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Restorative Curriculum</a:t>
            </a:r>
          </a:p>
          <a:p>
            <a:pPr lvl="1" eaLnBrk="1" hangingPunct="1">
              <a:spcBef>
                <a:spcPct val="0"/>
              </a:spcBef>
              <a:buSzPct val="125000"/>
              <a:buFont typeface="Symbol" pitchFamily="18" charset="2"/>
              <a:buChar char="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Peacemaker Assemblies </a:t>
            </a:r>
          </a:p>
          <a:p>
            <a:pPr eaLnBrk="1" hangingPunct="1">
              <a:spcBef>
                <a:spcPct val="0"/>
              </a:spcBef>
              <a:buSzPct val="125000"/>
              <a:buFont typeface="Symbol" pitchFamily="18" charset="2"/>
              <a:buChar char="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Peace Clubs</a:t>
            </a:r>
          </a:p>
          <a:p>
            <a:pPr eaLnBrk="1" hangingPunct="1">
              <a:spcBef>
                <a:spcPct val="0"/>
              </a:spcBef>
              <a:buSzPct val="125000"/>
              <a:buFont typeface="Symbol" pitchFamily="18" charset="2"/>
              <a:buChar char="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Coordinated Campus Presence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12739" y="2378076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 b="1" dirty="0"/>
              <a:t>SCHOOL/COMMUNITY ENGAGEMENT SERVICES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26400" y="3247574"/>
            <a:ext cx="2859314" cy="12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24000"/>
              <a:buFont typeface="Symbol" pitchFamily="18" charset="2"/>
              <a:buChar char="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 Projects</a:t>
            </a:r>
          </a:p>
          <a:p>
            <a:pPr eaLnBrk="1" hangingPunct="1">
              <a:spcBef>
                <a:spcPct val="0"/>
              </a:spcBef>
              <a:buSzPct val="124000"/>
              <a:buFont typeface="Symbol" pitchFamily="18" charset="2"/>
              <a:buChar char="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Resource Referrals</a:t>
            </a:r>
          </a:p>
          <a:p>
            <a:pPr eaLnBrk="1" hangingPunct="1">
              <a:spcBef>
                <a:spcPct val="0"/>
              </a:spcBef>
              <a:buSzPct val="124000"/>
              <a:buFont typeface="Symbol" pitchFamily="18" charset="2"/>
              <a:buChar char="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Teacher Trainings </a:t>
            </a:r>
          </a:p>
          <a:p>
            <a:pPr eaLnBrk="1" hangingPunct="1">
              <a:spcBef>
                <a:spcPct val="0"/>
              </a:spcBef>
              <a:buSzPct val="124000"/>
              <a:buFont typeface="Symbol" pitchFamily="18" charset="2"/>
              <a:buChar char="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Parent Workshops</a:t>
            </a:r>
          </a:p>
          <a:p>
            <a:pPr eaLnBrk="1" hangingPunct="1">
              <a:spcBef>
                <a:spcPct val="0"/>
              </a:spcBef>
              <a:buSzPct val="124000"/>
              <a:buFont typeface="Symbol" pitchFamily="18" charset="2"/>
              <a:buChar char="·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School Events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bpage\Desktop\pictures\Curriculu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3" y="514060"/>
            <a:ext cx="3674275" cy="27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page\Desktop\pictures\TKF 20 Event\Community Service\St Vincent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8537" b="11389"/>
          <a:stretch/>
        </p:blipFill>
        <p:spPr bwMode="auto">
          <a:xfrm>
            <a:off x="6774139" y="723573"/>
            <a:ext cx="3065269" cy="36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90" y="3096862"/>
            <a:ext cx="3730978" cy="263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389" y="3582133"/>
            <a:ext cx="214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Fun &amp; Interactive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5309" y="5736108"/>
            <a:ext cx="214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Peace Commitment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9875" y="997340"/>
            <a:ext cx="214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Service</a:t>
            </a:r>
          </a:p>
          <a:p>
            <a:pPr algn="ctr"/>
            <a:r>
              <a:rPr lang="en-US" sz="2400" b="1" dirty="0"/>
              <a:t>Opportunities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0036" y="2607780"/>
            <a:ext cx="176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Needed Support &amp; Caring</a:t>
            </a:r>
          </a:p>
        </p:txBody>
      </p:sp>
      <p:pic>
        <p:nvPicPr>
          <p:cNvPr id="11" name="Picture 5" descr="_DSC19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9691" r="6438"/>
          <a:stretch>
            <a:fillRect/>
          </a:stretch>
        </p:blipFill>
        <p:spPr bwMode="auto">
          <a:xfrm>
            <a:off x="7761513" y="3808109"/>
            <a:ext cx="3548743" cy="24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7493" y="1648048"/>
            <a:ext cx="8833164" cy="4062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Play nice and don’t hit!</a:t>
            </a:r>
          </a:p>
          <a:p>
            <a:pPr algn="ctr"/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Be fair and </a:t>
            </a: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get along with others!</a:t>
            </a: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Say sorry!</a:t>
            </a:r>
            <a:r>
              <a:rPr lang="en-US" sz="4000" b="1" dirty="0"/>
              <a:t> </a:t>
            </a:r>
            <a:endParaRPr lang="en-US" sz="4000" dirty="0"/>
          </a:p>
          <a:p>
            <a:r>
              <a:rPr lang="en-US" sz="1400" b="1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282" y="455893"/>
            <a:ext cx="1081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EARLY PARENTAL RP INSTRUCTION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7955" y="6173788"/>
            <a:ext cx="693965" cy="365125"/>
          </a:xfrm>
        </p:spPr>
        <p:txBody>
          <a:bodyPr/>
          <a:lstStyle/>
          <a:p>
            <a:fld id="{87ED36DF-0B8C-C94C-9CDE-061F6354A72F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1492</Words>
  <Application>Microsoft Macintosh PowerPoint</Application>
  <PresentationFormat>Widescreen</PresentationFormat>
  <Paragraphs>282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benitapage</dc:creator>
  <cp:lastModifiedBy>Alexandra Shirey</cp:lastModifiedBy>
  <cp:revision>107</cp:revision>
  <cp:lastPrinted>2017-10-11T02:53:58Z</cp:lastPrinted>
  <dcterms:created xsi:type="dcterms:W3CDTF">2017-08-18T03:10:56Z</dcterms:created>
  <dcterms:modified xsi:type="dcterms:W3CDTF">2018-05-04T19:47:48Z</dcterms:modified>
</cp:coreProperties>
</file>